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9" r:id="rId6"/>
    <p:sldId id="257" r:id="rId7"/>
    <p:sldId id="263" r:id="rId8"/>
    <p:sldId id="258" r:id="rId9"/>
    <p:sldId id="261" r:id="rId10"/>
    <p:sldId id="264"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2774B3-7D37-4D5F-A3DF-68F84A3119AF}" v="61" dt="2026-01-26T10:27:41.4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59" d="100"/>
          <a:sy n="59" d="100"/>
        </p:scale>
        <p:origin x="8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20CA27-092E-4D73-8D66-AF832D4938FC}" type="datetimeFigureOut">
              <a:rPr lang="en-GB" smtClean="0"/>
              <a:t>26/01/2026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2F91A8-6D36-4CE6-881A-82C24D193A36}" type="slidenum">
              <a:rPr lang="en-GB" smtClean="0"/>
              <a:t>‹#›</a:t>
            </a:fld>
            <a:endParaRPr lang="en-GB"/>
          </a:p>
        </p:txBody>
      </p:sp>
    </p:spTree>
    <p:extLst>
      <p:ext uri="{BB962C8B-B14F-4D97-AF65-F5344CB8AC3E}">
        <p14:creationId xmlns:p14="http://schemas.microsoft.com/office/powerpoint/2010/main" val="857701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12F91A8-6D36-4CE6-881A-82C24D193A36}" type="slidenum">
              <a:rPr lang="en-GB" smtClean="0"/>
              <a:t>7</a:t>
            </a:fld>
            <a:endParaRPr lang="en-GB"/>
          </a:p>
        </p:txBody>
      </p:sp>
    </p:spTree>
    <p:extLst>
      <p:ext uri="{BB962C8B-B14F-4D97-AF65-F5344CB8AC3E}">
        <p14:creationId xmlns:p14="http://schemas.microsoft.com/office/powerpoint/2010/main" val="1132117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57C49-4D36-8DC2-6E06-44EC499F721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CC85B2A-D1A5-59C4-0D67-02AB4D1C1D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7EDC5EC-B8A0-3204-9A92-2F4678F40CCA}"/>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5" name="Footer Placeholder 4">
            <a:extLst>
              <a:ext uri="{FF2B5EF4-FFF2-40B4-BE49-F238E27FC236}">
                <a16:creationId xmlns:a16="http://schemas.microsoft.com/office/drawing/2014/main" id="{FD251EC8-BE9D-68D7-BFF2-2B802ADD7D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0C1811-880F-8249-07DB-24E00568204D}"/>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16286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A16A5-1F4C-EF98-BA60-F966095E043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BBFCDD1-FAA4-E5F3-5D35-6B9A8FCABB0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614AB2A-1470-8611-6459-E34A67174607}"/>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5" name="Footer Placeholder 4">
            <a:extLst>
              <a:ext uri="{FF2B5EF4-FFF2-40B4-BE49-F238E27FC236}">
                <a16:creationId xmlns:a16="http://schemas.microsoft.com/office/drawing/2014/main" id="{6C92DADC-F634-1CA5-6DCC-6313D5EC6D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B3BEF7-228B-06DF-4A4A-EBFF848E02E4}"/>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28412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90BC79-A8FA-FDA2-C4E5-A8A77E65FF4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8F901AD-8ED8-13B3-3F10-7A16A6DDB42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9135C4-74C5-F327-73C7-D51FE48E2532}"/>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5" name="Footer Placeholder 4">
            <a:extLst>
              <a:ext uri="{FF2B5EF4-FFF2-40B4-BE49-F238E27FC236}">
                <a16:creationId xmlns:a16="http://schemas.microsoft.com/office/drawing/2014/main" id="{7E305B56-8E15-9AB2-C362-6918CFBF5E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9799BA-3686-B2D7-01CF-C5934C0DF993}"/>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90219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35FE4-8D5C-6A4A-B78B-B3E15B40ED9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FE61B0A-7DDF-BA79-D8B6-C9CF02E5EA4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660E7D3-29A8-27DB-378B-3B8EFBD509F4}"/>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5" name="Footer Placeholder 4">
            <a:extLst>
              <a:ext uri="{FF2B5EF4-FFF2-40B4-BE49-F238E27FC236}">
                <a16:creationId xmlns:a16="http://schemas.microsoft.com/office/drawing/2014/main" id="{4724F7A3-4572-207D-703F-7A85A118E8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AA74F3-116B-684C-BB8F-995F7E3312A5}"/>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90674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123BC-AB0D-63D9-FD32-621A9418050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178A8F5-00CE-0135-23EB-AA486E8CDF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6CC4CEB-0D60-B80B-13D7-D8E6E5EDC0D7}"/>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5" name="Footer Placeholder 4">
            <a:extLst>
              <a:ext uri="{FF2B5EF4-FFF2-40B4-BE49-F238E27FC236}">
                <a16:creationId xmlns:a16="http://schemas.microsoft.com/office/drawing/2014/main" id="{7519FEC8-C563-280F-B1E5-B9663AACDA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1F6137-E787-C46C-9B81-E0AE44887D85}"/>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065430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E33F6-DFEE-F07E-7CB2-55C1CF1D0C2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6ABA341-605A-9D5F-6CC2-69B0EAF8A48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157D50F-C253-C411-490F-21B3F8590D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5C3C5A5-36B5-33D8-F6B8-0FD0BC7E6A8F}"/>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6" name="Footer Placeholder 5">
            <a:extLst>
              <a:ext uri="{FF2B5EF4-FFF2-40B4-BE49-F238E27FC236}">
                <a16:creationId xmlns:a16="http://schemas.microsoft.com/office/drawing/2014/main" id="{9EE04A54-20B0-D22B-BFED-5F54E0EEE4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15744F-D20C-345C-9612-49D5B2FDE161}"/>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84351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FD05C-B7AE-320E-3CCC-B62E1248987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5FDB9BC-283A-4ED6-7FEB-727820ED49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422D15-C001-415B-BF3C-B1DF84E2DB4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D1ADE65-7108-C06F-D49B-7374905BE8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FD9A5B9-8D86-6336-09A8-8C7D928F183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621FAAC-5BDA-0857-85A6-41D9E93A4EDA}"/>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8" name="Footer Placeholder 7">
            <a:extLst>
              <a:ext uri="{FF2B5EF4-FFF2-40B4-BE49-F238E27FC236}">
                <a16:creationId xmlns:a16="http://schemas.microsoft.com/office/drawing/2014/main" id="{8DF37728-AF3C-A067-FAA0-C259AF3E60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8134EE2-F3FD-4BC0-17A2-AD81D988C51B}"/>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2191408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C91EC-151D-1840-73BE-66F7311E8FE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07FD824-E830-E412-64C4-73E7900479A3}"/>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4" name="Footer Placeholder 3">
            <a:extLst>
              <a:ext uri="{FF2B5EF4-FFF2-40B4-BE49-F238E27FC236}">
                <a16:creationId xmlns:a16="http://schemas.microsoft.com/office/drawing/2014/main" id="{94260002-A482-3071-ED9F-AD5CE5ED32B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168E83-1161-35E3-0B63-D152B0446EE7}"/>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50464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3682A-0C71-7160-D09F-1B70A8333FF1}"/>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3" name="Footer Placeholder 2">
            <a:extLst>
              <a:ext uri="{FF2B5EF4-FFF2-40B4-BE49-F238E27FC236}">
                <a16:creationId xmlns:a16="http://schemas.microsoft.com/office/drawing/2014/main" id="{40A498CF-9829-8C0D-AE67-E19FC27BD0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F033FE5-5B95-302D-5978-FCF8AC57B580}"/>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533367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1D642-7AC3-6983-9C87-4644921F07E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B7F0CA1-458E-CAD3-304C-63FC13417F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CD57207-7F97-C6F3-5832-E80D82527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0B04679-DED3-2FBF-B5A3-C02647BB8A7C}"/>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6" name="Footer Placeholder 5">
            <a:extLst>
              <a:ext uri="{FF2B5EF4-FFF2-40B4-BE49-F238E27FC236}">
                <a16:creationId xmlns:a16="http://schemas.microsoft.com/office/drawing/2014/main" id="{1E4D522D-E59E-8873-F789-0E71535CE1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C38D1B-79D8-E9F5-C2C2-6DF1249653E7}"/>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58179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D0B87-C430-F45B-E912-29D8AFC6D00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7E5AC95-740A-38CC-0654-87827F2E2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86C50D-5B8D-F4AA-B758-80F5365C9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C7B79F6-1890-DBF4-F958-8B1F1E89B6CB}"/>
              </a:ext>
            </a:extLst>
          </p:cNvPr>
          <p:cNvSpPr>
            <a:spLocks noGrp="1"/>
          </p:cNvSpPr>
          <p:nvPr>
            <p:ph type="dt" sz="half" idx="10"/>
          </p:nvPr>
        </p:nvSpPr>
        <p:spPr/>
        <p:txBody>
          <a:bodyPr/>
          <a:lstStyle/>
          <a:p>
            <a:fld id="{8351CD1D-A0ED-4E68-9675-0C6144EBDF3D}" type="datetimeFigureOut">
              <a:rPr lang="en-GB" smtClean="0"/>
              <a:t>26/01/2026</a:t>
            </a:fld>
            <a:endParaRPr lang="en-GB"/>
          </a:p>
        </p:txBody>
      </p:sp>
      <p:sp>
        <p:nvSpPr>
          <p:cNvPr id="6" name="Footer Placeholder 5">
            <a:extLst>
              <a:ext uri="{FF2B5EF4-FFF2-40B4-BE49-F238E27FC236}">
                <a16:creationId xmlns:a16="http://schemas.microsoft.com/office/drawing/2014/main" id="{2AABF930-3575-7BD4-2964-3EFF53035E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C77FBC-C304-AD8B-8D24-A590D988353A}"/>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023916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020C3E-C0CF-7A9A-8A07-B11C19EF08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3631CEA-784A-D2C5-FB12-3A3DCEDF65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30CA4E2-7F5E-59DF-FCEC-18BF2897F1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51CD1D-A0ED-4E68-9675-0C6144EBDF3D}" type="datetimeFigureOut">
              <a:rPr lang="en-GB" smtClean="0"/>
              <a:t>26/01/2026</a:t>
            </a:fld>
            <a:endParaRPr lang="en-GB"/>
          </a:p>
        </p:txBody>
      </p:sp>
      <p:sp>
        <p:nvSpPr>
          <p:cNvPr id="5" name="Footer Placeholder 4">
            <a:extLst>
              <a:ext uri="{FF2B5EF4-FFF2-40B4-BE49-F238E27FC236}">
                <a16:creationId xmlns:a16="http://schemas.microsoft.com/office/drawing/2014/main" id="{3567BE7E-EC30-3A43-DB26-C2D9922B7F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E65F5A5-2A6B-F303-DF10-DED462146A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D5EB14-B5E5-4776-A9B2-DE9395CA351A}" type="slidenum">
              <a:rPr lang="en-GB" smtClean="0"/>
              <a:t>‹#›</a:t>
            </a:fld>
            <a:endParaRPr lang="en-GB"/>
          </a:p>
        </p:txBody>
      </p:sp>
    </p:spTree>
    <p:extLst>
      <p:ext uri="{BB962C8B-B14F-4D97-AF65-F5344CB8AC3E}">
        <p14:creationId xmlns:p14="http://schemas.microsoft.com/office/powerpoint/2010/main" val="2464621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Selected0">
            <a:extLst>
              <a:ext uri="{FF2B5EF4-FFF2-40B4-BE49-F238E27FC236}">
                <a16:creationId xmlns:a16="http://schemas.microsoft.com/office/drawing/2014/main" id="{762F7F70-B39B-E477-6746-F4A3B5966E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5CBF44ED-1FEF-B033-BE6A-D052FA64FF03}"/>
              </a:ext>
            </a:extLst>
          </p:cNvPr>
          <p:cNvSpPr txBox="1"/>
          <p:nvPr/>
        </p:nvSpPr>
        <p:spPr>
          <a:xfrm>
            <a:off x="3625622" y="351017"/>
            <a:ext cx="4482905" cy="400110"/>
          </a:xfrm>
          <a:prstGeom prst="rect">
            <a:avLst/>
          </a:prstGeom>
          <a:noFill/>
        </p:spPr>
        <p:txBody>
          <a:bodyPr wrap="square" rtlCol="0">
            <a:spAutoFit/>
          </a:bodyPr>
          <a:lstStyle/>
          <a:p>
            <a:r>
              <a:rPr lang="en-GB" sz="2000" b="1" dirty="0"/>
              <a:t>SPLW Referrals Quarter 3 - 2025/2026</a:t>
            </a:r>
          </a:p>
        </p:txBody>
      </p:sp>
      <p:sp>
        <p:nvSpPr>
          <p:cNvPr id="16" name="TextBox 15">
            <a:extLst>
              <a:ext uri="{FF2B5EF4-FFF2-40B4-BE49-F238E27FC236}">
                <a16:creationId xmlns:a16="http://schemas.microsoft.com/office/drawing/2014/main" id="{6FA2C5B7-9928-6B5F-09B7-1ABE4363525A}"/>
              </a:ext>
            </a:extLst>
          </p:cNvPr>
          <p:cNvSpPr txBox="1"/>
          <p:nvPr/>
        </p:nvSpPr>
        <p:spPr>
          <a:xfrm rot="16200000">
            <a:off x="5541627" y="3966233"/>
            <a:ext cx="1108745" cy="276999"/>
          </a:xfrm>
          <a:prstGeom prst="rect">
            <a:avLst/>
          </a:prstGeom>
          <a:noFill/>
        </p:spPr>
        <p:txBody>
          <a:bodyPr wrap="square" rtlCol="0">
            <a:spAutoFit/>
          </a:bodyPr>
          <a:lstStyle/>
          <a:p>
            <a:r>
              <a:rPr lang="en-GB" sz="1200" dirty="0"/>
              <a:t>GP Surgery</a:t>
            </a:r>
          </a:p>
        </p:txBody>
      </p:sp>
      <p:sp>
        <p:nvSpPr>
          <p:cNvPr id="17" name="TextBox 16">
            <a:extLst>
              <a:ext uri="{FF2B5EF4-FFF2-40B4-BE49-F238E27FC236}">
                <a16:creationId xmlns:a16="http://schemas.microsoft.com/office/drawing/2014/main" id="{89493F22-701F-A82C-3559-2E68E21D8381}"/>
              </a:ext>
            </a:extLst>
          </p:cNvPr>
          <p:cNvSpPr txBox="1"/>
          <p:nvPr/>
        </p:nvSpPr>
        <p:spPr>
          <a:xfrm>
            <a:off x="8727210" y="5979216"/>
            <a:ext cx="1797533" cy="276999"/>
          </a:xfrm>
          <a:prstGeom prst="rect">
            <a:avLst/>
          </a:prstGeom>
          <a:noFill/>
        </p:spPr>
        <p:txBody>
          <a:bodyPr wrap="square" rtlCol="0">
            <a:spAutoFit/>
          </a:bodyPr>
          <a:lstStyle/>
          <a:p>
            <a:r>
              <a:rPr lang="en-GB" sz="1200" dirty="0"/>
              <a:t>Number of Referrals </a:t>
            </a:r>
          </a:p>
        </p:txBody>
      </p:sp>
      <p:sp>
        <p:nvSpPr>
          <p:cNvPr id="18" name="TextBox 17">
            <a:extLst>
              <a:ext uri="{FF2B5EF4-FFF2-40B4-BE49-F238E27FC236}">
                <a16:creationId xmlns:a16="http://schemas.microsoft.com/office/drawing/2014/main" id="{97836C9C-2B06-98D5-325C-3D3D7F066A5D}"/>
              </a:ext>
            </a:extLst>
          </p:cNvPr>
          <p:cNvSpPr txBox="1"/>
          <p:nvPr/>
        </p:nvSpPr>
        <p:spPr>
          <a:xfrm>
            <a:off x="7918836" y="1933590"/>
            <a:ext cx="3049281" cy="369332"/>
          </a:xfrm>
          <a:prstGeom prst="rect">
            <a:avLst/>
          </a:prstGeom>
          <a:noFill/>
        </p:spPr>
        <p:txBody>
          <a:bodyPr wrap="square" lIns="91440" tIns="45720" rIns="91440" bIns="45720" rtlCol="0" anchor="t">
            <a:spAutoFit/>
          </a:bodyPr>
          <a:lstStyle/>
          <a:p>
            <a:r>
              <a:rPr lang="en-GB" b="1" dirty="0"/>
              <a:t>SPLW Referrals – Total 459</a:t>
            </a:r>
          </a:p>
        </p:txBody>
      </p:sp>
      <p:pic>
        <p:nvPicPr>
          <p:cNvPr id="4" name="Picture 3">
            <a:extLst>
              <a:ext uri="{FF2B5EF4-FFF2-40B4-BE49-F238E27FC236}">
                <a16:creationId xmlns:a16="http://schemas.microsoft.com/office/drawing/2014/main" id="{9FF73284-63D1-B3C2-D3C9-1B060B7F1D5E}"/>
              </a:ext>
            </a:extLst>
          </p:cNvPr>
          <p:cNvPicPr>
            <a:picLocks noChangeAspect="1"/>
          </p:cNvPicPr>
          <p:nvPr/>
        </p:nvPicPr>
        <p:blipFill>
          <a:blip r:embed="rId3"/>
          <a:stretch>
            <a:fillRect/>
          </a:stretch>
        </p:blipFill>
        <p:spPr>
          <a:xfrm>
            <a:off x="6295335" y="2457609"/>
            <a:ext cx="5788274" cy="3366919"/>
          </a:xfrm>
          <a:prstGeom prst="rect">
            <a:avLst/>
          </a:prstGeom>
        </p:spPr>
      </p:pic>
      <p:graphicFrame>
        <p:nvGraphicFramePr>
          <p:cNvPr id="5" name="Table 4">
            <a:extLst>
              <a:ext uri="{FF2B5EF4-FFF2-40B4-BE49-F238E27FC236}">
                <a16:creationId xmlns:a16="http://schemas.microsoft.com/office/drawing/2014/main" id="{40477500-F2D2-25F6-2E35-A394C51061ED}"/>
              </a:ext>
            </a:extLst>
          </p:cNvPr>
          <p:cNvGraphicFramePr>
            <a:graphicFrameLocks noGrp="1"/>
          </p:cNvGraphicFramePr>
          <p:nvPr>
            <p:extLst>
              <p:ext uri="{D42A27DB-BD31-4B8C-83A1-F6EECF244321}">
                <p14:modId xmlns:p14="http://schemas.microsoft.com/office/powerpoint/2010/main" val="4101341504"/>
              </p:ext>
            </p:extLst>
          </p:nvPr>
        </p:nvGraphicFramePr>
        <p:xfrm>
          <a:off x="337655" y="1045460"/>
          <a:ext cx="5431773" cy="5573048"/>
        </p:xfrm>
        <a:graphic>
          <a:graphicData uri="http://schemas.openxmlformats.org/drawingml/2006/table">
            <a:tbl>
              <a:tblPr/>
              <a:tblGrid>
                <a:gridCol w="2198716">
                  <a:extLst>
                    <a:ext uri="{9D8B030D-6E8A-4147-A177-3AD203B41FA5}">
                      <a16:colId xmlns:a16="http://schemas.microsoft.com/office/drawing/2014/main" val="3539656146"/>
                    </a:ext>
                  </a:extLst>
                </a:gridCol>
                <a:gridCol w="859972">
                  <a:extLst>
                    <a:ext uri="{9D8B030D-6E8A-4147-A177-3AD203B41FA5}">
                      <a16:colId xmlns:a16="http://schemas.microsoft.com/office/drawing/2014/main" val="3740370693"/>
                    </a:ext>
                  </a:extLst>
                </a:gridCol>
                <a:gridCol w="1143000">
                  <a:extLst>
                    <a:ext uri="{9D8B030D-6E8A-4147-A177-3AD203B41FA5}">
                      <a16:colId xmlns:a16="http://schemas.microsoft.com/office/drawing/2014/main" val="3491459040"/>
                    </a:ext>
                  </a:extLst>
                </a:gridCol>
                <a:gridCol w="1230085">
                  <a:extLst>
                    <a:ext uri="{9D8B030D-6E8A-4147-A177-3AD203B41FA5}">
                      <a16:colId xmlns:a16="http://schemas.microsoft.com/office/drawing/2014/main" val="1291294509"/>
                    </a:ext>
                  </a:extLst>
                </a:gridCol>
              </a:tblGrid>
              <a:tr h="775607">
                <a:tc>
                  <a:txBody>
                    <a:bodyPr/>
                    <a:lstStyle/>
                    <a:p>
                      <a:pPr algn="l" fontAlgn="ctr">
                        <a:buNone/>
                      </a:pPr>
                      <a:r>
                        <a:rPr lang="en-GB" sz="1400" b="1" i="0" u="none" strike="noStrike" dirty="0">
                          <a:solidFill>
                            <a:srgbClr val="000000"/>
                          </a:solidFill>
                          <a:effectLst/>
                          <a:latin typeface="Aptos" panose="020B0004020202020204" pitchFamily="34" charset="0"/>
                        </a:rPr>
                        <a:t> Practice Name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1" i="0" u="none" strike="noStrike" dirty="0">
                          <a:solidFill>
                            <a:srgbClr val="000000"/>
                          </a:solidFill>
                          <a:effectLst/>
                          <a:latin typeface="Aptos" panose="020B0004020202020204" pitchFamily="34" charset="0"/>
                        </a:rPr>
                        <a:t>No. Referrals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1" i="0" u="none" strike="noStrike">
                          <a:solidFill>
                            <a:srgbClr val="000000"/>
                          </a:solidFill>
                          <a:effectLst/>
                          <a:latin typeface="Aptos" panose="020B0004020202020204" pitchFamily="34" charset="0"/>
                        </a:rPr>
                        <a:t>Referral Percentage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1" i="0" u="none" strike="noStrike" dirty="0">
                          <a:solidFill>
                            <a:srgbClr val="000000"/>
                          </a:solidFill>
                          <a:effectLst/>
                          <a:latin typeface="Aptos" panose="020B0004020202020204" pitchFamily="34" charset="0"/>
                        </a:rPr>
                        <a:t>Representative Percentage</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9825103"/>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Bedworth Health Centre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71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15.47%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20.79%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0634982"/>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Red Roofs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71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15.47%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13.19%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7579246"/>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a:t>
                      </a:r>
                      <a:r>
                        <a:rPr lang="en-GB" sz="1400" b="0" i="0" u="none" strike="noStrike" dirty="0" err="1">
                          <a:solidFill>
                            <a:srgbClr val="000000"/>
                          </a:solidFill>
                          <a:effectLst/>
                          <a:latin typeface="Aptos" panose="020B0004020202020204" pitchFamily="34" charset="0"/>
                        </a:rPr>
                        <a:t>Riversley</a:t>
                      </a:r>
                      <a:r>
                        <a:rPr lang="en-GB" sz="1400" b="0" i="0" u="none" strike="noStrike" dirty="0">
                          <a:solidFill>
                            <a:srgbClr val="000000"/>
                          </a:solidFill>
                          <a:effectLst/>
                          <a:latin typeface="Aptos" panose="020B0004020202020204" pitchFamily="34" charset="0"/>
                        </a:rPr>
                        <a:t> Road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70</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15.25%</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6.61%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593692"/>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Old Mill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57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12.42%</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13.10%</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0478578"/>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Manor Court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47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10.24%</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8.15%</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291036"/>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Arbury Medical Centre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40</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8.71%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9.49%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4629469"/>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The Grange Medical Centre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32</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6.97%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11.79%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982447"/>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Bulkington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28</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6.10%</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5.71%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2200073"/>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Chapel End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16</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3.49%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4.81%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7003544"/>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The Old Cole House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14</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3.05%</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3.68%</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0844915"/>
                  </a:ext>
                </a:extLst>
              </a:tr>
              <a:tr h="436131">
                <a:tc>
                  <a:txBody>
                    <a:bodyPr/>
                    <a:lstStyle/>
                    <a:p>
                      <a:pPr algn="l" fontAlgn="ctr">
                        <a:buNone/>
                      </a:pPr>
                      <a:r>
                        <a:rPr lang="en-GB" sz="1400" b="0" i="0" u="none" strike="noStrike" dirty="0">
                          <a:solidFill>
                            <a:srgbClr val="000000"/>
                          </a:solidFill>
                          <a:effectLst/>
                          <a:latin typeface="Aptos" panose="020B0004020202020204" pitchFamily="34" charset="0"/>
                        </a:rPr>
                        <a:t> Queens Road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13</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2.83%</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2.67%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91864516"/>
                  </a:ext>
                </a:extLst>
              </a:tr>
            </a:tbl>
          </a:graphicData>
        </a:graphic>
      </p:graphicFrame>
    </p:spTree>
    <p:extLst>
      <p:ext uri="{BB962C8B-B14F-4D97-AF65-F5344CB8AC3E}">
        <p14:creationId xmlns:p14="http://schemas.microsoft.com/office/powerpoint/2010/main" val="373638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45046C-86F5-445A-E1E0-B20C90ECB1A2}"/>
              </a:ext>
            </a:extLst>
          </p:cNvPr>
          <p:cNvSpPr txBox="1"/>
          <p:nvPr/>
        </p:nvSpPr>
        <p:spPr>
          <a:xfrm>
            <a:off x="2518706" y="288258"/>
            <a:ext cx="6062431" cy="400110"/>
          </a:xfrm>
          <a:prstGeom prst="rect">
            <a:avLst/>
          </a:prstGeom>
          <a:noFill/>
        </p:spPr>
        <p:txBody>
          <a:bodyPr wrap="square" rtlCol="0">
            <a:spAutoFit/>
          </a:bodyPr>
          <a:lstStyle/>
          <a:p>
            <a:pPr algn="ctr"/>
            <a:r>
              <a:rPr lang="en-GB" sz="2000" b="1" dirty="0"/>
              <a:t>SPLW Top Referral Reasons Quarter 3 - 2025/2026</a:t>
            </a:r>
          </a:p>
        </p:txBody>
      </p:sp>
      <p:pic>
        <p:nvPicPr>
          <p:cNvPr id="2" name="imageSelected0">
            <a:extLst>
              <a:ext uri="{FF2B5EF4-FFF2-40B4-BE49-F238E27FC236}">
                <a16:creationId xmlns:a16="http://schemas.microsoft.com/office/drawing/2014/main" id="{54B0B336-59A4-A6C9-23B4-4B4EC29105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B6D1ECC8-99B7-DD11-7618-63F7720170B5}"/>
              </a:ext>
            </a:extLst>
          </p:cNvPr>
          <p:cNvSpPr txBox="1"/>
          <p:nvPr/>
        </p:nvSpPr>
        <p:spPr>
          <a:xfrm rot="16200000">
            <a:off x="4918656" y="3729262"/>
            <a:ext cx="1262530" cy="276999"/>
          </a:xfrm>
          <a:prstGeom prst="rect">
            <a:avLst/>
          </a:prstGeom>
          <a:noFill/>
        </p:spPr>
        <p:txBody>
          <a:bodyPr wrap="square" rtlCol="0">
            <a:spAutoFit/>
          </a:bodyPr>
          <a:lstStyle/>
          <a:p>
            <a:r>
              <a:rPr lang="en-GB" sz="1200" dirty="0"/>
              <a:t>Referral Reason</a:t>
            </a:r>
          </a:p>
        </p:txBody>
      </p:sp>
      <p:sp>
        <p:nvSpPr>
          <p:cNvPr id="12" name="TextBox 11">
            <a:extLst>
              <a:ext uri="{FF2B5EF4-FFF2-40B4-BE49-F238E27FC236}">
                <a16:creationId xmlns:a16="http://schemas.microsoft.com/office/drawing/2014/main" id="{459967E4-A3F7-8D4D-BB9D-CD453311561E}"/>
              </a:ext>
            </a:extLst>
          </p:cNvPr>
          <p:cNvSpPr txBox="1"/>
          <p:nvPr/>
        </p:nvSpPr>
        <p:spPr>
          <a:xfrm>
            <a:off x="8165167" y="6292736"/>
            <a:ext cx="1916724" cy="276999"/>
          </a:xfrm>
          <a:prstGeom prst="rect">
            <a:avLst/>
          </a:prstGeom>
          <a:noFill/>
        </p:spPr>
        <p:txBody>
          <a:bodyPr wrap="square" rtlCol="0">
            <a:spAutoFit/>
          </a:bodyPr>
          <a:lstStyle/>
          <a:p>
            <a:r>
              <a:rPr lang="en-GB" sz="1200" dirty="0"/>
              <a:t>Number of Referrals </a:t>
            </a:r>
          </a:p>
        </p:txBody>
      </p:sp>
      <p:sp>
        <p:nvSpPr>
          <p:cNvPr id="13" name="TextBox 12">
            <a:extLst>
              <a:ext uri="{FF2B5EF4-FFF2-40B4-BE49-F238E27FC236}">
                <a16:creationId xmlns:a16="http://schemas.microsoft.com/office/drawing/2014/main" id="{31A776D9-E8EA-62EE-F4E7-FB88E9D7AEC8}"/>
              </a:ext>
            </a:extLst>
          </p:cNvPr>
          <p:cNvSpPr txBox="1"/>
          <p:nvPr/>
        </p:nvSpPr>
        <p:spPr>
          <a:xfrm>
            <a:off x="7730303" y="1445692"/>
            <a:ext cx="3049281" cy="369332"/>
          </a:xfrm>
          <a:prstGeom prst="rect">
            <a:avLst/>
          </a:prstGeom>
          <a:noFill/>
        </p:spPr>
        <p:txBody>
          <a:bodyPr wrap="square" rtlCol="0">
            <a:spAutoFit/>
          </a:bodyPr>
          <a:lstStyle/>
          <a:p>
            <a:r>
              <a:rPr lang="en-GB" b="1" dirty="0"/>
              <a:t>SPLW Top Referral Reasons </a:t>
            </a:r>
          </a:p>
        </p:txBody>
      </p:sp>
      <p:graphicFrame>
        <p:nvGraphicFramePr>
          <p:cNvPr id="3" name="Table 2">
            <a:extLst>
              <a:ext uri="{FF2B5EF4-FFF2-40B4-BE49-F238E27FC236}">
                <a16:creationId xmlns:a16="http://schemas.microsoft.com/office/drawing/2014/main" id="{25B2781D-9C21-C624-030C-02840783B890}"/>
              </a:ext>
            </a:extLst>
          </p:cNvPr>
          <p:cNvGraphicFramePr>
            <a:graphicFrameLocks noGrp="1"/>
          </p:cNvGraphicFramePr>
          <p:nvPr>
            <p:extLst>
              <p:ext uri="{D42A27DB-BD31-4B8C-83A1-F6EECF244321}">
                <p14:modId xmlns:p14="http://schemas.microsoft.com/office/powerpoint/2010/main" val="3008920522"/>
              </p:ext>
            </p:extLst>
          </p:nvPr>
        </p:nvGraphicFramePr>
        <p:xfrm>
          <a:off x="188142" y="1007426"/>
          <a:ext cx="5084779" cy="5423809"/>
        </p:xfrm>
        <a:graphic>
          <a:graphicData uri="http://schemas.openxmlformats.org/drawingml/2006/table">
            <a:tbl>
              <a:tblPr/>
              <a:tblGrid>
                <a:gridCol w="2955115">
                  <a:extLst>
                    <a:ext uri="{9D8B030D-6E8A-4147-A177-3AD203B41FA5}">
                      <a16:colId xmlns:a16="http://schemas.microsoft.com/office/drawing/2014/main" val="2239890202"/>
                    </a:ext>
                  </a:extLst>
                </a:gridCol>
                <a:gridCol w="924505">
                  <a:extLst>
                    <a:ext uri="{9D8B030D-6E8A-4147-A177-3AD203B41FA5}">
                      <a16:colId xmlns:a16="http://schemas.microsoft.com/office/drawing/2014/main" val="2689129176"/>
                    </a:ext>
                  </a:extLst>
                </a:gridCol>
                <a:gridCol w="1205159">
                  <a:extLst>
                    <a:ext uri="{9D8B030D-6E8A-4147-A177-3AD203B41FA5}">
                      <a16:colId xmlns:a16="http://schemas.microsoft.com/office/drawing/2014/main" val="2315185908"/>
                    </a:ext>
                  </a:extLst>
                </a:gridCol>
              </a:tblGrid>
              <a:tr h="336358">
                <a:tc gridSpan="3">
                  <a:txBody>
                    <a:bodyPr/>
                    <a:lstStyle/>
                    <a:p>
                      <a:pPr algn="ctr" fontAlgn="ctr">
                        <a:buNone/>
                      </a:pPr>
                      <a:r>
                        <a:rPr lang="en-GB" sz="1500" b="1" i="0" u="none" strike="noStrike">
                          <a:solidFill>
                            <a:srgbClr val="000000"/>
                          </a:solidFill>
                          <a:effectLst/>
                          <a:latin typeface="Aptos" panose="020B0004020202020204" pitchFamily="34" charset="0"/>
                        </a:rPr>
                        <a:t>SPLW Top Referral Reasons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90502586"/>
                  </a:ext>
                </a:extLst>
              </a:tr>
              <a:tr h="256273">
                <a:tc>
                  <a:txBody>
                    <a:bodyPr/>
                    <a:lstStyle/>
                    <a:p>
                      <a:pPr algn="l" fontAlgn="ctr">
                        <a:buNone/>
                      </a:pPr>
                      <a:r>
                        <a:rPr lang="en-GB" sz="1200" b="1" i="0" u="none" strike="noStrike">
                          <a:solidFill>
                            <a:srgbClr val="000000"/>
                          </a:solidFill>
                          <a:effectLst/>
                          <a:latin typeface="Aptos" panose="020B0004020202020204" pitchFamily="34" charset="0"/>
                        </a:rPr>
                        <a:t> Reasons for Referral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200" b="1" i="0" u="none" strike="noStrike">
                          <a:solidFill>
                            <a:srgbClr val="000000"/>
                          </a:solidFill>
                          <a:effectLst/>
                          <a:latin typeface="Aptos" panose="020B0004020202020204" pitchFamily="34" charset="0"/>
                        </a:rPr>
                        <a:t>Number</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200" b="1" i="0" u="none" strike="noStrike">
                          <a:solidFill>
                            <a:srgbClr val="000000"/>
                          </a:solidFill>
                          <a:effectLst/>
                          <a:latin typeface="Aptos" panose="020B0004020202020204" pitchFamily="34" charset="0"/>
                        </a:rPr>
                        <a:t>Percentage</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6981435"/>
                  </a:ext>
                </a:extLst>
              </a:tr>
              <a:tr h="232246">
                <a:tc>
                  <a:txBody>
                    <a:bodyPr/>
                    <a:lstStyle/>
                    <a:p>
                      <a:pPr algn="l" fontAlgn="ctr">
                        <a:buNone/>
                      </a:pPr>
                      <a:r>
                        <a:rPr lang="en-GB" sz="1400" b="0" i="0" u="none" strike="noStrike" dirty="0">
                          <a:solidFill>
                            <a:srgbClr val="000000"/>
                          </a:solidFill>
                          <a:effectLst/>
                          <a:latin typeface="Aptos" panose="020B0004020202020204" pitchFamily="34" charset="0"/>
                        </a:rPr>
                        <a:t> Mental Health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202</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14.84%</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6337069"/>
                  </a:ext>
                </a:extLst>
              </a:tr>
              <a:tr h="232246">
                <a:tc>
                  <a:txBody>
                    <a:bodyPr/>
                    <a:lstStyle/>
                    <a:p>
                      <a:pPr algn="l" fontAlgn="ctr">
                        <a:buNone/>
                      </a:pPr>
                      <a:r>
                        <a:rPr lang="en-GB" sz="1400" b="0" i="0" u="none" strike="noStrike" dirty="0">
                          <a:solidFill>
                            <a:srgbClr val="000000"/>
                          </a:solidFill>
                          <a:effectLst/>
                          <a:latin typeface="Aptos" panose="020B0004020202020204" pitchFamily="34" charset="0"/>
                        </a:rPr>
                        <a:t> Loneliness / Isolation</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161</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11.83%</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7779868"/>
                  </a:ext>
                </a:extLst>
              </a:tr>
              <a:tr h="232246">
                <a:tc>
                  <a:txBody>
                    <a:bodyPr/>
                    <a:lstStyle/>
                    <a:p>
                      <a:pPr algn="l" fontAlgn="ctr">
                        <a:buNone/>
                      </a:pPr>
                      <a:r>
                        <a:rPr lang="en-GB" sz="1400" b="0" i="0" u="none" strike="noStrike" dirty="0">
                          <a:solidFill>
                            <a:srgbClr val="000000"/>
                          </a:solidFill>
                          <a:effectLst/>
                          <a:latin typeface="Aptos" panose="020B0004020202020204" pitchFamily="34" charset="0"/>
                        </a:rPr>
                        <a:t> Day to Day Helping Hand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108</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7.94%</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049695"/>
                  </a:ext>
                </a:extLst>
              </a:tr>
              <a:tr h="464494">
                <a:tc>
                  <a:txBody>
                    <a:bodyPr/>
                    <a:lstStyle/>
                    <a:p>
                      <a:pPr algn="l" fontAlgn="ctr">
                        <a:buNone/>
                      </a:pPr>
                      <a:r>
                        <a:rPr lang="en-GB" sz="1400" b="0" i="0" u="none" strike="noStrike" dirty="0">
                          <a:solidFill>
                            <a:srgbClr val="000000"/>
                          </a:solidFill>
                          <a:effectLst/>
                          <a:latin typeface="Aptos" panose="020B0004020202020204" pitchFamily="34" charset="0"/>
                        </a:rPr>
                        <a:t> Managing a Long-term </a:t>
                      </a:r>
                      <a:br>
                        <a:rPr lang="en-GB" sz="1400" b="0" i="0" u="none" strike="noStrike" dirty="0">
                          <a:solidFill>
                            <a:srgbClr val="000000"/>
                          </a:solidFill>
                          <a:effectLst/>
                          <a:latin typeface="Aptos" panose="020B0004020202020204" pitchFamily="34" charset="0"/>
                        </a:rPr>
                      </a:br>
                      <a:r>
                        <a:rPr lang="en-GB" sz="1400" b="0" i="0" u="none" strike="noStrike" dirty="0">
                          <a:solidFill>
                            <a:srgbClr val="000000"/>
                          </a:solidFill>
                          <a:effectLst/>
                          <a:latin typeface="Aptos" panose="020B0004020202020204" pitchFamily="34" charset="0"/>
                        </a:rPr>
                        <a:t>Health Condition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97</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7.13%</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0104009"/>
                  </a:ext>
                </a:extLst>
              </a:tr>
              <a:tr h="232246">
                <a:tc>
                  <a:txBody>
                    <a:bodyPr/>
                    <a:lstStyle/>
                    <a:p>
                      <a:pPr algn="l" fontAlgn="ctr">
                        <a:buNone/>
                      </a:pPr>
                      <a:r>
                        <a:rPr lang="en-GB" sz="1400" b="0" i="0" u="none" strike="noStrike" dirty="0">
                          <a:solidFill>
                            <a:srgbClr val="000000"/>
                          </a:solidFill>
                          <a:effectLst/>
                          <a:latin typeface="Aptos" panose="020B0004020202020204" pitchFamily="34" charset="0"/>
                        </a:rPr>
                        <a:t> Finances</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97</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7.13%</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8429389"/>
                  </a:ext>
                </a:extLst>
              </a:tr>
              <a:tr h="232246">
                <a:tc>
                  <a:txBody>
                    <a:bodyPr/>
                    <a:lstStyle/>
                    <a:p>
                      <a:pPr algn="l" fontAlgn="ctr">
                        <a:buNone/>
                      </a:pPr>
                      <a:r>
                        <a:rPr lang="en-GB" sz="1400" b="0" i="0" u="none" strike="noStrike">
                          <a:solidFill>
                            <a:srgbClr val="000000"/>
                          </a:solidFill>
                          <a:effectLst/>
                          <a:latin typeface="Aptos" panose="020B0004020202020204" pitchFamily="34" charset="0"/>
                        </a:rPr>
                        <a:t> Caring Responsibilities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91</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6.69%</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84276194"/>
                  </a:ext>
                </a:extLst>
              </a:tr>
              <a:tr h="232246">
                <a:tc>
                  <a:txBody>
                    <a:bodyPr/>
                    <a:lstStyle/>
                    <a:p>
                      <a:pPr algn="l" fontAlgn="ctr">
                        <a:buNone/>
                      </a:pPr>
                      <a:r>
                        <a:rPr lang="en-GB" sz="1400" b="0" i="0" u="none" strike="noStrike">
                          <a:solidFill>
                            <a:srgbClr val="000000"/>
                          </a:solidFill>
                          <a:effectLst/>
                          <a:latin typeface="Aptos" panose="020B0004020202020204" pitchFamily="34" charset="0"/>
                        </a:rPr>
                        <a:t> Mobility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68</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5.00%</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9440339"/>
                  </a:ext>
                </a:extLst>
              </a:tr>
              <a:tr h="232246">
                <a:tc>
                  <a:txBody>
                    <a:bodyPr/>
                    <a:lstStyle/>
                    <a:p>
                      <a:pPr algn="l" fontAlgn="ctr">
                        <a:buNone/>
                      </a:pPr>
                      <a:r>
                        <a:rPr lang="en-GB" sz="1400" b="0" i="0" u="none" strike="noStrike">
                          <a:solidFill>
                            <a:srgbClr val="000000"/>
                          </a:solidFill>
                          <a:effectLst/>
                          <a:latin typeface="Aptos" panose="020B0004020202020204" pitchFamily="34" charset="0"/>
                        </a:rPr>
                        <a:t> Motivation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61</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4.48%</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3582808"/>
                  </a:ext>
                </a:extLst>
              </a:tr>
              <a:tr h="232246">
                <a:tc>
                  <a:txBody>
                    <a:bodyPr/>
                    <a:lstStyle/>
                    <a:p>
                      <a:pPr algn="l" fontAlgn="ctr">
                        <a:buNone/>
                      </a:pPr>
                      <a:r>
                        <a:rPr lang="en-GB" sz="1400" b="0" i="0" u="none" strike="noStrike" dirty="0">
                          <a:solidFill>
                            <a:srgbClr val="000000"/>
                          </a:solidFill>
                          <a:effectLst/>
                          <a:latin typeface="Aptos" panose="020B0004020202020204" pitchFamily="34" charset="0"/>
                        </a:rPr>
                        <a:t> Housing Problem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61</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4.48%</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2123066"/>
                  </a:ext>
                </a:extLst>
              </a:tr>
              <a:tr h="232246">
                <a:tc>
                  <a:txBody>
                    <a:bodyPr/>
                    <a:lstStyle/>
                    <a:p>
                      <a:pPr algn="l" fontAlgn="ctr">
                        <a:buNone/>
                      </a:pPr>
                      <a:r>
                        <a:rPr lang="en-GB" sz="1400" b="0" i="0" u="none" strike="noStrike" dirty="0">
                          <a:solidFill>
                            <a:srgbClr val="000000"/>
                          </a:solidFill>
                          <a:effectLst/>
                          <a:latin typeface="Aptos" panose="020B0004020202020204" pitchFamily="34" charset="0"/>
                        </a:rPr>
                        <a:t> Activities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50</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3.67%</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1508752"/>
                  </a:ext>
                </a:extLst>
              </a:tr>
              <a:tr h="232246">
                <a:tc>
                  <a:txBody>
                    <a:bodyPr/>
                    <a:lstStyle/>
                    <a:p>
                      <a:pPr algn="l" fontAlgn="ctr">
                        <a:buNone/>
                      </a:pPr>
                      <a:r>
                        <a:rPr lang="en-GB" sz="1400" b="0" i="0" u="none" strike="noStrike">
                          <a:solidFill>
                            <a:srgbClr val="000000"/>
                          </a:solidFill>
                          <a:effectLst/>
                          <a:latin typeface="Aptos" panose="020B0004020202020204" pitchFamily="34" charset="0"/>
                        </a:rPr>
                        <a:t> Employment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40</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2.94%</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41257042"/>
                  </a:ext>
                </a:extLst>
              </a:tr>
              <a:tr h="232246">
                <a:tc>
                  <a:txBody>
                    <a:bodyPr/>
                    <a:lstStyle/>
                    <a:p>
                      <a:pPr algn="l" fontAlgn="ctr">
                        <a:buNone/>
                      </a:pPr>
                      <a:r>
                        <a:rPr lang="en-GB" sz="1400" b="0" i="0" u="none" strike="noStrike">
                          <a:solidFill>
                            <a:srgbClr val="000000"/>
                          </a:solidFill>
                          <a:effectLst/>
                          <a:latin typeface="Aptos" panose="020B0004020202020204" pitchFamily="34" charset="0"/>
                        </a:rPr>
                        <a:t> Bereavement</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37</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2.72%</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5377749"/>
                  </a:ext>
                </a:extLst>
              </a:tr>
              <a:tr h="333115">
                <a:tc>
                  <a:txBody>
                    <a:bodyPr/>
                    <a:lstStyle/>
                    <a:p>
                      <a:pPr algn="l" fontAlgn="ctr">
                        <a:buNone/>
                      </a:pPr>
                      <a:r>
                        <a:rPr lang="en-GB" sz="1400" b="0" i="0" u="none" strike="noStrike">
                          <a:solidFill>
                            <a:srgbClr val="000000"/>
                          </a:solidFill>
                          <a:effectLst/>
                          <a:latin typeface="Aptos" panose="020B0004020202020204" pitchFamily="34" charset="0"/>
                        </a:rPr>
                        <a:t> Sedentary Lifestyle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36</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2.65%</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8760202"/>
                  </a:ext>
                </a:extLst>
              </a:tr>
              <a:tr h="317633">
                <a:tc>
                  <a:txBody>
                    <a:bodyPr/>
                    <a:lstStyle/>
                    <a:p>
                      <a:pPr algn="l" fontAlgn="ctr">
                        <a:buNone/>
                      </a:pPr>
                      <a:r>
                        <a:rPr lang="en-GB" sz="1400" b="0" i="0" u="none" strike="noStrike">
                          <a:solidFill>
                            <a:srgbClr val="000000"/>
                          </a:solidFill>
                          <a:effectLst/>
                          <a:latin typeface="Aptos" panose="020B0004020202020204" pitchFamily="34" charset="0"/>
                        </a:rPr>
                        <a:t> Dementia</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28</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2.06%</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8076258"/>
                  </a:ext>
                </a:extLst>
              </a:tr>
              <a:tr h="232246">
                <a:tc>
                  <a:txBody>
                    <a:bodyPr/>
                    <a:lstStyle/>
                    <a:p>
                      <a:pPr algn="l" fontAlgn="ctr">
                        <a:buNone/>
                      </a:pPr>
                      <a:r>
                        <a:rPr lang="en-GB" sz="1400" b="0" i="0" u="none" strike="noStrike" dirty="0">
                          <a:solidFill>
                            <a:srgbClr val="000000"/>
                          </a:solidFill>
                          <a:effectLst/>
                          <a:latin typeface="Aptos" panose="020B0004020202020204" pitchFamily="34" charset="0"/>
                        </a:rPr>
                        <a:t> Victim of Abuse</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24</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1.76%</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252236"/>
                  </a:ext>
                </a:extLst>
              </a:tr>
              <a:tr h="232246">
                <a:tc>
                  <a:txBody>
                    <a:bodyPr/>
                    <a:lstStyle/>
                    <a:p>
                      <a:pPr algn="l" fontAlgn="ctr">
                        <a:buNone/>
                      </a:pPr>
                      <a:r>
                        <a:rPr lang="en-GB" sz="1400" b="0" i="0" u="none" strike="noStrike" dirty="0">
                          <a:solidFill>
                            <a:srgbClr val="000000"/>
                          </a:solidFill>
                          <a:effectLst/>
                          <a:latin typeface="Aptos" panose="020B0004020202020204" pitchFamily="34" charset="0"/>
                        </a:rPr>
                        <a:t> Substance Misuse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21</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1.54%</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2630502"/>
                  </a:ext>
                </a:extLst>
              </a:tr>
              <a:tr h="232246">
                <a:tc>
                  <a:txBody>
                    <a:bodyPr/>
                    <a:lstStyle/>
                    <a:p>
                      <a:pPr algn="l" fontAlgn="ctr">
                        <a:buNone/>
                      </a:pPr>
                      <a:r>
                        <a:rPr lang="en-GB" sz="1400" b="0" i="0" u="none" strike="noStrike">
                          <a:solidFill>
                            <a:srgbClr val="000000"/>
                          </a:solidFill>
                          <a:effectLst/>
                          <a:latin typeface="Aptos" panose="020B0004020202020204" pitchFamily="34" charset="0"/>
                        </a:rPr>
                        <a:t> Food Poverty</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17</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1.25%</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54558466"/>
                  </a:ext>
                </a:extLst>
              </a:tr>
              <a:tr h="232246">
                <a:tc>
                  <a:txBody>
                    <a:bodyPr/>
                    <a:lstStyle/>
                    <a:p>
                      <a:pPr algn="l" fontAlgn="ctr">
                        <a:buNone/>
                      </a:pPr>
                      <a:r>
                        <a:rPr lang="en-GB" sz="1400" b="0" i="0" u="none" strike="noStrike">
                          <a:solidFill>
                            <a:srgbClr val="000000"/>
                          </a:solidFill>
                          <a:effectLst/>
                          <a:latin typeface="Aptos" panose="020B0004020202020204" pitchFamily="34" charset="0"/>
                        </a:rPr>
                        <a:t> Transport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13</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0.96%</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6771415"/>
                  </a:ext>
                </a:extLst>
              </a:tr>
              <a:tr h="232246">
                <a:tc>
                  <a:txBody>
                    <a:bodyPr/>
                    <a:lstStyle/>
                    <a:p>
                      <a:pPr algn="l" fontAlgn="ctr">
                        <a:buNone/>
                      </a:pPr>
                      <a:r>
                        <a:rPr lang="en-GB" sz="1400" b="0" i="0" u="none" strike="noStrike">
                          <a:solidFill>
                            <a:srgbClr val="000000"/>
                          </a:solidFill>
                          <a:effectLst/>
                          <a:latin typeface="Aptos" panose="020B0004020202020204" pitchFamily="34" charset="0"/>
                        </a:rPr>
                        <a:t> Legal Advice </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8</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0.59%</a:t>
                      </a:r>
                    </a:p>
                  </a:txBody>
                  <a:tcPr marL="6111" marR="6111" marT="611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11358029"/>
                  </a:ext>
                </a:extLst>
              </a:tr>
            </a:tbl>
          </a:graphicData>
        </a:graphic>
      </p:graphicFrame>
      <p:pic>
        <p:nvPicPr>
          <p:cNvPr id="9" name="Picture 8">
            <a:extLst>
              <a:ext uri="{FF2B5EF4-FFF2-40B4-BE49-F238E27FC236}">
                <a16:creationId xmlns:a16="http://schemas.microsoft.com/office/drawing/2014/main" id="{C5D74765-1708-1CC5-AA21-A859BCC36366}"/>
              </a:ext>
            </a:extLst>
          </p:cNvPr>
          <p:cNvPicPr>
            <a:picLocks noChangeAspect="1"/>
          </p:cNvPicPr>
          <p:nvPr/>
        </p:nvPicPr>
        <p:blipFill>
          <a:blip r:embed="rId3"/>
          <a:stretch>
            <a:fillRect/>
          </a:stretch>
        </p:blipFill>
        <p:spPr>
          <a:xfrm>
            <a:off x="5688421" y="1883979"/>
            <a:ext cx="6355909" cy="4228062"/>
          </a:xfrm>
          <a:prstGeom prst="rect">
            <a:avLst/>
          </a:prstGeom>
        </p:spPr>
      </p:pic>
    </p:spTree>
    <p:extLst>
      <p:ext uri="{BB962C8B-B14F-4D97-AF65-F5344CB8AC3E}">
        <p14:creationId xmlns:p14="http://schemas.microsoft.com/office/powerpoint/2010/main" val="2931861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Selected0">
            <a:extLst>
              <a:ext uri="{FF2B5EF4-FFF2-40B4-BE49-F238E27FC236}">
                <a16:creationId xmlns:a16="http://schemas.microsoft.com/office/drawing/2014/main" id="{878C405E-27B7-B6AF-6903-A60DA30066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DDE3B9C7-58B5-2261-E46A-4968F01FEC98}"/>
              </a:ext>
            </a:extLst>
          </p:cNvPr>
          <p:cNvSpPr txBox="1"/>
          <p:nvPr/>
        </p:nvSpPr>
        <p:spPr>
          <a:xfrm>
            <a:off x="3656891" y="236397"/>
            <a:ext cx="4825920" cy="400110"/>
          </a:xfrm>
          <a:prstGeom prst="rect">
            <a:avLst/>
          </a:prstGeom>
          <a:noFill/>
        </p:spPr>
        <p:txBody>
          <a:bodyPr wrap="square" rtlCol="0">
            <a:spAutoFit/>
          </a:bodyPr>
          <a:lstStyle/>
          <a:p>
            <a:r>
              <a:rPr lang="en-GB" sz="2000" b="1" dirty="0"/>
              <a:t>HWBC Referrals Quarter 3 - 2025/2026</a:t>
            </a:r>
          </a:p>
        </p:txBody>
      </p:sp>
      <p:sp>
        <p:nvSpPr>
          <p:cNvPr id="11" name="TextBox 10">
            <a:extLst>
              <a:ext uri="{FF2B5EF4-FFF2-40B4-BE49-F238E27FC236}">
                <a16:creationId xmlns:a16="http://schemas.microsoft.com/office/drawing/2014/main" id="{B64E17B7-1CE9-68FB-4FF7-887E04B0959D}"/>
              </a:ext>
            </a:extLst>
          </p:cNvPr>
          <p:cNvSpPr txBox="1"/>
          <p:nvPr/>
        </p:nvSpPr>
        <p:spPr>
          <a:xfrm rot="16200000">
            <a:off x="5638435" y="3995678"/>
            <a:ext cx="987967" cy="276999"/>
          </a:xfrm>
          <a:prstGeom prst="rect">
            <a:avLst/>
          </a:prstGeom>
          <a:noFill/>
        </p:spPr>
        <p:txBody>
          <a:bodyPr wrap="square" rtlCol="0">
            <a:spAutoFit/>
          </a:bodyPr>
          <a:lstStyle/>
          <a:p>
            <a:r>
              <a:rPr lang="en-GB" sz="1200" dirty="0"/>
              <a:t>GP Surgery</a:t>
            </a:r>
          </a:p>
        </p:txBody>
      </p:sp>
      <p:sp>
        <p:nvSpPr>
          <p:cNvPr id="12" name="TextBox 11">
            <a:extLst>
              <a:ext uri="{FF2B5EF4-FFF2-40B4-BE49-F238E27FC236}">
                <a16:creationId xmlns:a16="http://schemas.microsoft.com/office/drawing/2014/main" id="{514CD547-94D6-B518-8293-DDFC606AF861}"/>
              </a:ext>
            </a:extLst>
          </p:cNvPr>
          <p:cNvSpPr txBox="1"/>
          <p:nvPr/>
        </p:nvSpPr>
        <p:spPr>
          <a:xfrm>
            <a:off x="8630188" y="6065709"/>
            <a:ext cx="1850578" cy="276999"/>
          </a:xfrm>
          <a:prstGeom prst="rect">
            <a:avLst/>
          </a:prstGeom>
          <a:noFill/>
        </p:spPr>
        <p:txBody>
          <a:bodyPr wrap="square" rtlCol="0">
            <a:spAutoFit/>
          </a:bodyPr>
          <a:lstStyle/>
          <a:p>
            <a:r>
              <a:rPr lang="en-GB" sz="1200" dirty="0"/>
              <a:t>Number of Referrals </a:t>
            </a:r>
          </a:p>
        </p:txBody>
      </p:sp>
      <p:sp>
        <p:nvSpPr>
          <p:cNvPr id="13" name="TextBox 12">
            <a:extLst>
              <a:ext uri="{FF2B5EF4-FFF2-40B4-BE49-F238E27FC236}">
                <a16:creationId xmlns:a16="http://schemas.microsoft.com/office/drawing/2014/main" id="{8B93639A-CFF5-9C03-1C03-4E1ED2AF4B32}"/>
              </a:ext>
            </a:extLst>
          </p:cNvPr>
          <p:cNvSpPr txBox="1"/>
          <p:nvPr/>
        </p:nvSpPr>
        <p:spPr>
          <a:xfrm>
            <a:off x="7834740" y="2064282"/>
            <a:ext cx="3275220" cy="369332"/>
          </a:xfrm>
          <a:prstGeom prst="rect">
            <a:avLst/>
          </a:prstGeom>
          <a:noFill/>
        </p:spPr>
        <p:txBody>
          <a:bodyPr wrap="square" rtlCol="0">
            <a:spAutoFit/>
          </a:bodyPr>
          <a:lstStyle/>
          <a:p>
            <a:r>
              <a:rPr lang="en-GB" b="1" dirty="0"/>
              <a:t>HWBC Referrals – Total 162</a:t>
            </a:r>
          </a:p>
        </p:txBody>
      </p:sp>
      <p:graphicFrame>
        <p:nvGraphicFramePr>
          <p:cNvPr id="3" name="Table 2">
            <a:extLst>
              <a:ext uri="{FF2B5EF4-FFF2-40B4-BE49-F238E27FC236}">
                <a16:creationId xmlns:a16="http://schemas.microsoft.com/office/drawing/2014/main" id="{6CE34678-2DC5-97C3-5585-F1FE3DE95810}"/>
              </a:ext>
            </a:extLst>
          </p:cNvPr>
          <p:cNvGraphicFramePr>
            <a:graphicFrameLocks noGrp="1"/>
          </p:cNvGraphicFramePr>
          <p:nvPr>
            <p:extLst>
              <p:ext uri="{D42A27DB-BD31-4B8C-83A1-F6EECF244321}">
                <p14:modId xmlns:p14="http://schemas.microsoft.com/office/powerpoint/2010/main" val="3078765367"/>
              </p:ext>
            </p:extLst>
          </p:nvPr>
        </p:nvGraphicFramePr>
        <p:xfrm>
          <a:off x="337656" y="860551"/>
          <a:ext cx="5493152" cy="5646432"/>
        </p:xfrm>
        <a:graphic>
          <a:graphicData uri="http://schemas.openxmlformats.org/drawingml/2006/table">
            <a:tbl>
              <a:tblPr/>
              <a:tblGrid>
                <a:gridCol w="2216552">
                  <a:extLst>
                    <a:ext uri="{9D8B030D-6E8A-4147-A177-3AD203B41FA5}">
                      <a16:colId xmlns:a16="http://schemas.microsoft.com/office/drawing/2014/main" val="4113280335"/>
                    </a:ext>
                  </a:extLst>
                </a:gridCol>
                <a:gridCol w="892628">
                  <a:extLst>
                    <a:ext uri="{9D8B030D-6E8A-4147-A177-3AD203B41FA5}">
                      <a16:colId xmlns:a16="http://schemas.microsoft.com/office/drawing/2014/main" val="2420881234"/>
                    </a:ext>
                  </a:extLst>
                </a:gridCol>
                <a:gridCol w="1126329">
                  <a:extLst>
                    <a:ext uri="{9D8B030D-6E8A-4147-A177-3AD203B41FA5}">
                      <a16:colId xmlns:a16="http://schemas.microsoft.com/office/drawing/2014/main" val="875348511"/>
                    </a:ext>
                  </a:extLst>
                </a:gridCol>
                <a:gridCol w="1257643">
                  <a:extLst>
                    <a:ext uri="{9D8B030D-6E8A-4147-A177-3AD203B41FA5}">
                      <a16:colId xmlns:a16="http://schemas.microsoft.com/office/drawing/2014/main" val="3949535673"/>
                    </a:ext>
                  </a:extLst>
                </a:gridCol>
              </a:tblGrid>
              <a:tr h="785818">
                <a:tc>
                  <a:txBody>
                    <a:bodyPr/>
                    <a:lstStyle/>
                    <a:p>
                      <a:pPr algn="l" fontAlgn="ctr">
                        <a:buNone/>
                      </a:pPr>
                      <a:r>
                        <a:rPr lang="en-GB" sz="1400" b="1" i="0" u="none" strike="noStrike" dirty="0">
                          <a:solidFill>
                            <a:srgbClr val="000000"/>
                          </a:solidFill>
                          <a:effectLst/>
                          <a:latin typeface="Aptos" panose="020B0004020202020204" pitchFamily="34" charset="0"/>
                        </a:rPr>
                        <a:t> Practice Name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1" i="0" u="none" strike="noStrike">
                          <a:solidFill>
                            <a:srgbClr val="000000"/>
                          </a:solidFill>
                          <a:effectLst/>
                          <a:latin typeface="Aptos" panose="020B0004020202020204" pitchFamily="34" charset="0"/>
                        </a:rPr>
                        <a:t>No. Referrals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1" i="0" u="none" strike="noStrike">
                          <a:solidFill>
                            <a:srgbClr val="000000"/>
                          </a:solidFill>
                          <a:effectLst/>
                          <a:latin typeface="Aptos" panose="020B0004020202020204" pitchFamily="34" charset="0"/>
                        </a:rPr>
                        <a:t>Referral Percentage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1" i="0" u="none" strike="noStrike">
                          <a:solidFill>
                            <a:srgbClr val="000000"/>
                          </a:solidFill>
                          <a:effectLst/>
                          <a:latin typeface="Aptos" panose="020B0004020202020204" pitchFamily="34" charset="0"/>
                        </a:rPr>
                        <a:t>Representative Percentage</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5433015"/>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a:t>
                      </a:r>
                      <a:r>
                        <a:rPr lang="en-GB" sz="1400" b="0" i="0" u="none" strike="noStrike" dirty="0" err="1">
                          <a:solidFill>
                            <a:srgbClr val="000000"/>
                          </a:solidFill>
                          <a:effectLst/>
                          <a:latin typeface="Aptos" panose="020B0004020202020204" pitchFamily="34" charset="0"/>
                        </a:rPr>
                        <a:t>Riversley</a:t>
                      </a:r>
                      <a:r>
                        <a:rPr lang="en-GB" sz="1400" b="0" i="0" u="none" strike="noStrike" dirty="0">
                          <a:solidFill>
                            <a:srgbClr val="000000"/>
                          </a:solidFill>
                          <a:effectLst/>
                          <a:latin typeface="Aptos" panose="020B0004020202020204" pitchFamily="34" charset="0"/>
                        </a:rPr>
                        <a:t> Road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29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17.90%</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6.61%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9554344"/>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Red Roofs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22</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13.58%</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13.19%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0969744"/>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Bedworth Health Centre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18</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11.11%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20.79%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6087486"/>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Manor Court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10.49%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8.15%</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3335458"/>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Old Mill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16</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9.88%</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13.10%</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766129"/>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The Grange Medical Centre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13</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8.02%</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11.79%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7722273"/>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Queens Road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13</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8.02%</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2.67%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929810"/>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Arbury Medical Centre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6.79%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9.49%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2047053"/>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Chapel End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6.79%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4.81%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2593783"/>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Bulkington Surgery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7</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4.32%</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5.71%</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2533244"/>
                  </a:ext>
                </a:extLst>
              </a:tr>
              <a:tr h="441874">
                <a:tc>
                  <a:txBody>
                    <a:bodyPr/>
                    <a:lstStyle/>
                    <a:p>
                      <a:pPr algn="l" fontAlgn="ctr">
                        <a:buNone/>
                      </a:pPr>
                      <a:r>
                        <a:rPr lang="en-GB" sz="1400" b="0" i="0" u="none" strike="noStrike" dirty="0">
                          <a:solidFill>
                            <a:srgbClr val="000000"/>
                          </a:solidFill>
                          <a:effectLst/>
                          <a:latin typeface="Aptos" panose="020B0004020202020204" pitchFamily="34" charset="0"/>
                        </a:rPr>
                        <a:t> The Old Cole House </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5</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3.09%</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3.68%</a:t>
                      </a:r>
                    </a:p>
                  </a:txBody>
                  <a:tcPr marL="6350" marR="6350" marT="635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5695371"/>
                  </a:ext>
                </a:extLst>
              </a:tr>
            </a:tbl>
          </a:graphicData>
        </a:graphic>
      </p:graphicFrame>
      <p:pic>
        <p:nvPicPr>
          <p:cNvPr id="8" name="Picture 7">
            <a:extLst>
              <a:ext uri="{FF2B5EF4-FFF2-40B4-BE49-F238E27FC236}">
                <a16:creationId xmlns:a16="http://schemas.microsoft.com/office/drawing/2014/main" id="{8F70D8DF-5156-6417-4741-1590A7DDB372}"/>
              </a:ext>
            </a:extLst>
          </p:cNvPr>
          <p:cNvPicPr>
            <a:picLocks noChangeAspect="1"/>
          </p:cNvPicPr>
          <p:nvPr/>
        </p:nvPicPr>
        <p:blipFill>
          <a:blip r:embed="rId3"/>
          <a:srcRect r="9052"/>
          <a:stretch>
            <a:fillRect/>
          </a:stretch>
        </p:blipFill>
        <p:spPr>
          <a:xfrm>
            <a:off x="6361194" y="2480951"/>
            <a:ext cx="5566023" cy="3401129"/>
          </a:xfrm>
          <a:prstGeom prst="rect">
            <a:avLst/>
          </a:prstGeom>
        </p:spPr>
      </p:pic>
    </p:spTree>
    <p:extLst>
      <p:ext uri="{BB962C8B-B14F-4D97-AF65-F5344CB8AC3E}">
        <p14:creationId xmlns:p14="http://schemas.microsoft.com/office/powerpoint/2010/main" val="3680398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45046C-86F5-445A-E1E0-B20C90ECB1A2}"/>
              </a:ext>
            </a:extLst>
          </p:cNvPr>
          <p:cNvSpPr txBox="1"/>
          <p:nvPr/>
        </p:nvSpPr>
        <p:spPr>
          <a:xfrm>
            <a:off x="2545570" y="301923"/>
            <a:ext cx="6062431" cy="400110"/>
          </a:xfrm>
          <a:prstGeom prst="rect">
            <a:avLst/>
          </a:prstGeom>
          <a:noFill/>
        </p:spPr>
        <p:txBody>
          <a:bodyPr wrap="square" rtlCol="0">
            <a:spAutoFit/>
          </a:bodyPr>
          <a:lstStyle/>
          <a:p>
            <a:pPr algn="ctr"/>
            <a:r>
              <a:rPr lang="en-GB" sz="2000" b="1" dirty="0"/>
              <a:t>HWBC Top Referral Reasons Quarter 3 - 2025/2026</a:t>
            </a:r>
          </a:p>
        </p:txBody>
      </p:sp>
      <p:pic>
        <p:nvPicPr>
          <p:cNvPr id="2" name="imageSelected0">
            <a:extLst>
              <a:ext uri="{FF2B5EF4-FFF2-40B4-BE49-F238E27FC236}">
                <a16:creationId xmlns:a16="http://schemas.microsoft.com/office/drawing/2014/main" id="{54B0B336-59A4-A6C9-23B4-4B4EC29105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14AF6FFA-3169-D198-DDCA-5F1BE453DBEF}"/>
              </a:ext>
            </a:extLst>
          </p:cNvPr>
          <p:cNvSpPr txBox="1"/>
          <p:nvPr/>
        </p:nvSpPr>
        <p:spPr>
          <a:xfrm rot="16200000">
            <a:off x="5211049" y="3690669"/>
            <a:ext cx="1262530" cy="276999"/>
          </a:xfrm>
          <a:prstGeom prst="rect">
            <a:avLst/>
          </a:prstGeom>
          <a:noFill/>
        </p:spPr>
        <p:txBody>
          <a:bodyPr wrap="square" rtlCol="0">
            <a:spAutoFit/>
          </a:bodyPr>
          <a:lstStyle/>
          <a:p>
            <a:r>
              <a:rPr lang="en-GB" sz="1200" dirty="0"/>
              <a:t>Referral Reason</a:t>
            </a:r>
          </a:p>
        </p:txBody>
      </p:sp>
      <p:sp>
        <p:nvSpPr>
          <p:cNvPr id="13" name="TextBox 12">
            <a:extLst>
              <a:ext uri="{FF2B5EF4-FFF2-40B4-BE49-F238E27FC236}">
                <a16:creationId xmlns:a16="http://schemas.microsoft.com/office/drawing/2014/main" id="{3D941B83-EE7A-56BB-A6C9-89D5279DC6C2}"/>
              </a:ext>
            </a:extLst>
          </p:cNvPr>
          <p:cNvSpPr txBox="1"/>
          <p:nvPr/>
        </p:nvSpPr>
        <p:spPr>
          <a:xfrm>
            <a:off x="8506789" y="6054323"/>
            <a:ext cx="1575102" cy="276999"/>
          </a:xfrm>
          <a:prstGeom prst="rect">
            <a:avLst/>
          </a:prstGeom>
          <a:noFill/>
        </p:spPr>
        <p:txBody>
          <a:bodyPr wrap="square" rtlCol="0">
            <a:spAutoFit/>
          </a:bodyPr>
          <a:lstStyle/>
          <a:p>
            <a:r>
              <a:rPr lang="en-GB" sz="1200" dirty="0"/>
              <a:t>Number of Referrals </a:t>
            </a:r>
          </a:p>
        </p:txBody>
      </p:sp>
      <p:sp>
        <p:nvSpPr>
          <p:cNvPr id="14" name="TextBox 13">
            <a:extLst>
              <a:ext uri="{FF2B5EF4-FFF2-40B4-BE49-F238E27FC236}">
                <a16:creationId xmlns:a16="http://schemas.microsoft.com/office/drawing/2014/main" id="{7F16576E-ACCA-AF9A-2D78-3DF2FB9D9978}"/>
              </a:ext>
            </a:extLst>
          </p:cNvPr>
          <p:cNvSpPr txBox="1"/>
          <p:nvPr/>
        </p:nvSpPr>
        <p:spPr>
          <a:xfrm>
            <a:off x="7534801" y="1711166"/>
            <a:ext cx="3438495" cy="369332"/>
          </a:xfrm>
          <a:prstGeom prst="rect">
            <a:avLst/>
          </a:prstGeom>
          <a:noFill/>
        </p:spPr>
        <p:txBody>
          <a:bodyPr wrap="square" rtlCol="0">
            <a:spAutoFit/>
          </a:bodyPr>
          <a:lstStyle/>
          <a:p>
            <a:r>
              <a:rPr lang="en-GB" b="1" dirty="0"/>
              <a:t>HWBC Top Referral Reasons </a:t>
            </a:r>
          </a:p>
        </p:txBody>
      </p:sp>
      <p:graphicFrame>
        <p:nvGraphicFramePr>
          <p:cNvPr id="9" name="Table 8">
            <a:extLst>
              <a:ext uri="{FF2B5EF4-FFF2-40B4-BE49-F238E27FC236}">
                <a16:creationId xmlns:a16="http://schemas.microsoft.com/office/drawing/2014/main" id="{5DDABA02-80C2-11E4-C046-91CE960DD792}"/>
              </a:ext>
            </a:extLst>
          </p:cNvPr>
          <p:cNvGraphicFramePr>
            <a:graphicFrameLocks noGrp="1"/>
          </p:cNvGraphicFramePr>
          <p:nvPr>
            <p:extLst>
              <p:ext uri="{D42A27DB-BD31-4B8C-83A1-F6EECF244321}">
                <p14:modId xmlns:p14="http://schemas.microsoft.com/office/powerpoint/2010/main" val="1747049533"/>
              </p:ext>
            </p:extLst>
          </p:nvPr>
        </p:nvGraphicFramePr>
        <p:xfrm>
          <a:off x="337656" y="1146781"/>
          <a:ext cx="4542984" cy="4564438"/>
        </p:xfrm>
        <a:graphic>
          <a:graphicData uri="http://schemas.openxmlformats.org/drawingml/2006/table">
            <a:tbl>
              <a:tblPr/>
              <a:tblGrid>
                <a:gridCol w="2640241">
                  <a:extLst>
                    <a:ext uri="{9D8B030D-6E8A-4147-A177-3AD203B41FA5}">
                      <a16:colId xmlns:a16="http://schemas.microsoft.com/office/drawing/2014/main" val="515051617"/>
                    </a:ext>
                  </a:extLst>
                </a:gridCol>
                <a:gridCol w="825997">
                  <a:extLst>
                    <a:ext uri="{9D8B030D-6E8A-4147-A177-3AD203B41FA5}">
                      <a16:colId xmlns:a16="http://schemas.microsoft.com/office/drawing/2014/main" val="1687388992"/>
                    </a:ext>
                  </a:extLst>
                </a:gridCol>
                <a:gridCol w="1076746">
                  <a:extLst>
                    <a:ext uri="{9D8B030D-6E8A-4147-A177-3AD203B41FA5}">
                      <a16:colId xmlns:a16="http://schemas.microsoft.com/office/drawing/2014/main" val="1711200778"/>
                    </a:ext>
                  </a:extLst>
                </a:gridCol>
              </a:tblGrid>
              <a:tr h="767826">
                <a:tc gridSpan="3">
                  <a:txBody>
                    <a:bodyPr/>
                    <a:lstStyle/>
                    <a:p>
                      <a:pPr algn="ctr" fontAlgn="ctr">
                        <a:buNone/>
                      </a:pPr>
                      <a:r>
                        <a:rPr lang="en-GB" sz="1600" b="1" i="0" u="none" strike="noStrike">
                          <a:solidFill>
                            <a:srgbClr val="000000"/>
                          </a:solidFill>
                          <a:effectLst/>
                          <a:latin typeface="Aptos" panose="020B0004020202020204" pitchFamily="34" charset="0"/>
                        </a:rPr>
                        <a:t>HWBC Top Referral Reasons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51722382"/>
                  </a:ext>
                </a:extLst>
              </a:tr>
              <a:tr h="632543">
                <a:tc>
                  <a:txBody>
                    <a:bodyPr/>
                    <a:lstStyle/>
                    <a:p>
                      <a:pPr algn="l" fontAlgn="ctr">
                        <a:buNone/>
                      </a:pPr>
                      <a:r>
                        <a:rPr lang="en-GB" sz="1400" b="1" i="0" u="none" strike="noStrike" dirty="0">
                          <a:solidFill>
                            <a:srgbClr val="000000"/>
                          </a:solidFill>
                          <a:effectLst/>
                          <a:latin typeface="Aptos" panose="020B0004020202020204" pitchFamily="34" charset="0"/>
                        </a:rPr>
                        <a:t> Reasons for Referral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1" i="0" u="none" strike="noStrike">
                          <a:solidFill>
                            <a:srgbClr val="000000"/>
                          </a:solidFill>
                          <a:effectLst/>
                          <a:latin typeface="Aptos" panose="020B0004020202020204" pitchFamily="34" charset="0"/>
                        </a:rPr>
                        <a:t>Number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1" i="0" u="none" strike="noStrike">
                          <a:solidFill>
                            <a:srgbClr val="000000"/>
                          </a:solidFill>
                          <a:effectLst/>
                          <a:latin typeface="Aptos" panose="020B0004020202020204" pitchFamily="34" charset="0"/>
                        </a:rPr>
                        <a:t>Percentage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6644678"/>
                  </a:ext>
                </a:extLst>
              </a:tr>
              <a:tr h="632543">
                <a:tc>
                  <a:txBody>
                    <a:bodyPr/>
                    <a:lstStyle/>
                    <a:p>
                      <a:pPr algn="l" rtl="0" fontAlgn="ctr">
                        <a:buNone/>
                      </a:pPr>
                      <a:r>
                        <a:rPr lang="en-GB" sz="1400" b="0" i="0" u="none" strike="noStrike" dirty="0">
                          <a:solidFill>
                            <a:srgbClr val="000000"/>
                          </a:solidFill>
                          <a:effectLst/>
                          <a:latin typeface="Aptos" panose="020B0004020202020204" pitchFamily="34" charset="0"/>
                        </a:rPr>
                        <a:t> High Body Weight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81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15.40%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6379397"/>
                  </a:ext>
                </a:extLst>
              </a:tr>
              <a:tr h="633897">
                <a:tc>
                  <a:txBody>
                    <a:bodyPr/>
                    <a:lstStyle/>
                    <a:p>
                      <a:pPr algn="l" rtl="0" fontAlgn="ctr">
                        <a:buNone/>
                      </a:pPr>
                      <a:r>
                        <a:rPr lang="en-GB" sz="1400" b="0" i="0" u="none" strike="noStrike" dirty="0">
                          <a:solidFill>
                            <a:srgbClr val="000000"/>
                          </a:solidFill>
                          <a:effectLst/>
                          <a:latin typeface="Aptos" panose="020B0004020202020204" pitchFamily="34" charset="0"/>
                        </a:rPr>
                        <a:t> Mental Health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66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12.55%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2429063"/>
                  </a:ext>
                </a:extLst>
              </a:tr>
              <a:tr h="632543">
                <a:tc>
                  <a:txBody>
                    <a:bodyPr/>
                    <a:lstStyle/>
                    <a:p>
                      <a:pPr algn="l" fontAlgn="ctr">
                        <a:buNone/>
                      </a:pPr>
                      <a:r>
                        <a:rPr lang="en-GB" sz="1400" b="0" i="0" u="none" strike="noStrike">
                          <a:solidFill>
                            <a:srgbClr val="000000"/>
                          </a:solidFill>
                          <a:effectLst/>
                          <a:latin typeface="Aptos" panose="020B0004020202020204" pitchFamily="34" charset="0"/>
                        </a:rPr>
                        <a:t> Healthy Living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52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9.89%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2107455"/>
                  </a:ext>
                </a:extLst>
              </a:tr>
              <a:tr h="632543">
                <a:tc>
                  <a:txBody>
                    <a:bodyPr/>
                    <a:lstStyle/>
                    <a:p>
                      <a:pPr algn="l" rtl="0" fontAlgn="ctr">
                        <a:buNone/>
                      </a:pPr>
                      <a:r>
                        <a:rPr lang="en-GB" sz="1400" b="0" i="0" u="none" strike="noStrike">
                          <a:solidFill>
                            <a:srgbClr val="000000"/>
                          </a:solidFill>
                          <a:effectLst/>
                          <a:latin typeface="Aptos" panose="020B0004020202020204" pitchFamily="34" charset="0"/>
                        </a:rPr>
                        <a:t> Eating Habits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47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8.94%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52210721"/>
                  </a:ext>
                </a:extLst>
              </a:tr>
              <a:tr h="632543">
                <a:tc>
                  <a:txBody>
                    <a:bodyPr/>
                    <a:lstStyle/>
                    <a:p>
                      <a:pPr algn="l" rtl="0" fontAlgn="ctr">
                        <a:buNone/>
                      </a:pPr>
                      <a:r>
                        <a:rPr lang="en-GB" sz="1400" b="0" i="0" u="none" strike="noStrike">
                          <a:solidFill>
                            <a:srgbClr val="000000"/>
                          </a:solidFill>
                          <a:effectLst/>
                          <a:latin typeface="Aptos" panose="020B0004020202020204" pitchFamily="34" charset="0"/>
                        </a:rPr>
                        <a:t> Motivation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panose="020B0004020202020204" pitchFamily="34" charset="0"/>
                        </a:rPr>
                        <a:t>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panose="020B0004020202020204" pitchFamily="34" charset="0"/>
                        </a:rPr>
                        <a:t>8.75%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8808916"/>
                  </a:ext>
                </a:extLst>
              </a:tr>
            </a:tbl>
          </a:graphicData>
        </a:graphic>
      </p:graphicFrame>
      <p:pic>
        <p:nvPicPr>
          <p:cNvPr id="11" name="Picture 10">
            <a:extLst>
              <a:ext uri="{FF2B5EF4-FFF2-40B4-BE49-F238E27FC236}">
                <a16:creationId xmlns:a16="http://schemas.microsoft.com/office/drawing/2014/main" id="{733DA7D7-7E34-9A7D-6668-12DEBD5D54A3}"/>
              </a:ext>
            </a:extLst>
          </p:cNvPr>
          <p:cNvPicPr>
            <a:picLocks noChangeAspect="1"/>
          </p:cNvPicPr>
          <p:nvPr/>
        </p:nvPicPr>
        <p:blipFill>
          <a:blip r:embed="rId3"/>
          <a:stretch>
            <a:fillRect/>
          </a:stretch>
        </p:blipFill>
        <p:spPr>
          <a:xfrm>
            <a:off x="6211188" y="2244128"/>
            <a:ext cx="5419518" cy="3534468"/>
          </a:xfrm>
          <a:prstGeom prst="rect">
            <a:avLst/>
          </a:prstGeom>
        </p:spPr>
      </p:pic>
    </p:spTree>
    <p:extLst>
      <p:ext uri="{BB962C8B-B14F-4D97-AF65-F5344CB8AC3E}">
        <p14:creationId xmlns:p14="http://schemas.microsoft.com/office/powerpoint/2010/main" val="50560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Selected0">
            <a:extLst>
              <a:ext uri="{FF2B5EF4-FFF2-40B4-BE49-F238E27FC236}">
                <a16:creationId xmlns:a16="http://schemas.microsoft.com/office/drawing/2014/main" id="{E6D2BC65-B91C-8BA6-DC96-EA4563AB34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24A47500-592F-5860-7C78-4C7E092ADC66}"/>
              </a:ext>
            </a:extLst>
          </p:cNvPr>
          <p:cNvSpPr txBox="1"/>
          <p:nvPr/>
        </p:nvSpPr>
        <p:spPr>
          <a:xfrm>
            <a:off x="4771787" y="242293"/>
            <a:ext cx="2648425" cy="404325"/>
          </a:xfrm>
          <a:prstGeom prst="rect">
            <a:avLst/>
          </a:prstGeom>
          <a:noFill/>
        </p:spPr>
        <p:txBody>
          <a:bodyPr wrap="square" rtlCol="0">
            <a:spAutoFit/>
          </a:bodyPr>
          <a:lstStyle/>
          <a:p>
            <a:r>
              <a:rPr lang="en-GB" sz="2000" b="1" dirty="0"/>
              <a:t>Current Waiting Lists</a:t>
            </a:r>
          </a:p>
        </p:txBody>
      </p:sp>
      <p:graphicFrame>
        <p:nvGraphicFramePr>
          <p:cNvPr id="9" name="Table 8">
            <a:extLst>
              <a:ext uri="{FF2B5EF4-FFF2-40B4-BE49-F238E27FC236}">
                <a16:creationId xmlns:a16="http://schemas.microsoft.com/office/drawing/2014/main" id="{DE8F5D6F-1E7B-DC48-C0B2-F0A824C19666}"/>
              </a:ext>
            </a:extLst>
          </p:cNvPr>
          <p:cNvGraphicFramePr>
            <a:graphicFrameLocks noGrp="1"/>
          </p:cNvGraphicFramePr>
          <p:nvPr>
            <p:extLst>
              <p:ext uri="{D42A27DB-BD31-4B8C-83A1-F6EECF244321}">
                <p14:modId xmlns:p14="http://schemas.microsoft.com/office/powerpoint/2010/main" val="3132491947"/>
              </p:ext>
            </p:extLst>
          </p:nvPr>
        </p:nvGraphicFramePr>
        <p:xfrm>
          <a:off x="4129348" y="5042821"/>
          <a:ext cx="3933301" cy="1399623"/>
        </p:xfrm>
        <a:graphic>
          <a:graphicData uri="http://schemas.openxmlformats.org/drawingml/2006/table">
            <a:tbl>
              <a:tblPr/>
              <a:tblGrid>
                <a:gridCol w="2996004">
                  <a:extLst>
                    <a:ext uri="{9D8B030D-6E8A-4147-A177-3AD203B41FA5}">
                      <a16:colId xmlns:a16="http://schemas.microsoft.com/office/drawing/2014/main" val="4116947704"/>
                    </a:ext>
                  </a:extLst>
                </a:gridCol>
                <a:gridCol w="937297">
                  <a:extLst>
                    <a:ext uri="{9D8B030D-6E8A-4147-A177-3AD203B41FA5}">
                      <a16:colId xmlns:a16="http://schemas.microsoft.com/office/drawing/2014/main" val="509623879"/>
                    </a:ext>
                  </a:extLst>
                </a:gridCol>
              </a:tblGrid>
              <a:tr h="466541">
                <a:tc>
                  <a:txBody>
                    <a:bodyPr/>
                    <a:lstStyle/>
                    <a:p>
                      <a:pPr algn="l" fontAlgn="ctr"/>
                      <a:r>
                        <a:rPr lang="en-GB" sz="1400" b="0" i="0" u="none" strike="noStrike" dirty="0">
                          <a:solidFill>
                            <a:srgbClr val="000000"/>
                          </a:solidFill>
                          <a:effectLst/>
                          <a:latin typeface="+mn-lt"/>
                        </a:rPr>
                        <a:t> Nuneaton North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Narrow" panose="020B0004020202020204" pitchFamily="34" charset="0"/>
                        </a:rPr>
                        <a:t>116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8662775"/>
                  </a:ext>
                </a:extLst>
              </a:tr>
              <a:tr h="466541">
                <a:tc>
                  <a:txBody>
                    <a:bodyPr/>
                    <a:lstStyle/>
                    <a:p>
                      <a:pPr algn="l" fontAlgn="ctr"/>
                      <a:r>
                        <a:rPr lang="en-GB" sz="1400" b="0" i="0" u="none" strike="noStrike" dirty="0">
                          <a:solidFill>
                            <a:srgbClr val="000000"/>
                          </a:solidFill>
                          <a:effectLst/>
                          <a:latin typeface="+mn-lt"/>
                        </a:rPr>
                        <a:t> Nuneaton South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a:solidFill>
                            <a:srgbClr val="000000"/>
                          </a:solidFill>
                          <a:effectLst/>
                          <a:latin typeface="Aptos Narrow" panose="020B0004020202020204" pitchFamily="34" charset="0"/>
                        </a:rPr>
                        <a:t>166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4492212"/>
                  </a:ext>
                </a:extLst>
              </a:tr>
              <a:tr h="466541">
                <a:tc>
                  <a:txBody>
                    <a:bodyPr/>
                    <a:lstStyle/>
                    <a:p>
                      <a:pPr algn="l" fontAlgn="ctr"/>
                      <a:r>
                        <a:rPr lang="en-GB" sz="1400" b="0" i="0" u="none" strike="noStrike" dirty="0">
                          <a:solidFill>
                            <a:srgbClr val="000000"/>
                          </a:solidFill>
                          <a:effectLst/>
                          <a:latin typeface="+mn-lt"/>
                        </a:rPr>
                        <a:t> Health &amp; Wellbeing Coaches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GB" sz="1400" b="0" i="0" u="none" strike="noStrike" dirty="0">
                          <a:solidFill>
                            <a:srgbClr val="000000"/>
                          </a:solidFill>
                          <a:effectLst/>
                          <a:latin typeface="Aptos Narrow" panose="020B0004020202020204" pitchFamily="34" charset="0"/>
                        </a:rPr>
                        <a:t>68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7427597"/>
                  </a:ext>
                </a:extLst>
              </a:tr>
            </a:tbl>
          </a:graphicData>
        </a:graphic>
      </p:graphicFrame>
      <p:pic>
        <p:nvPicPr>
          <p:cNvPr id="5" name="Picture 4">
            <a:extLst>
              <a:ext uri="{FF2B5EF4-FFF2-40B4-BE49-F238E27FC236}">
                <a16:creationId xmlns:a16="http://schemas.microsoft.com/office/drawing/2014/main" id="{03B43815-FD28-A20C-5AC1-912669EE5913}"/>
              </a:ext>
            </a:extLst>
          </p:cNvPr>
          <p:cNvPicPr>
            <a:picLocks noChangeAspect="1"/>
          </p:cNvPicPr>
          <p:nvPr/>
        </p:nvPicPr>
        <p:blipFill>
          <a:blip r:embed="rId3"/>
          <a:stretch>
            <a:fillRect/>
          </a:stretch>
        </p:blipFill>
        <p:spPr>
          <a:xfrm>
            <a:off x="3477649" y="1127035"/>
            <a:ext cx="5236701" cy="3384094"/>
          </a:xfrm>
          <a:prstGeom prst="rect">
            <a:avLst/>
          </a:prstGeom>
        </p:spPr>
      </p:pic>
    </p:spTree>
    <p:extLst>
      <p:ext uri="{BB962C8B-B14F-4D97-AF65-F5344CB8AC3E}">
        <p14:creationId xmlns:p14="http://schemas.microsoft.com/office/powerpoint/2010/main" val="2660285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399A372-D61F-9076-A6DF-1CAE4BEF3402}"/>
              </a:ext>
            </a:extLst>
          </p:cNvPr>
          <p:cNvSpPr txBox="1"/>
          <p:nvPr/>
        </p:nvSpPr>
        <p:spPr>
          <a:xfrm>
            <a:off x="1480132" y="218638"/>
            <a:ext cx="8732439" cy="400110"/>
          </a:xfrm>
          <a:prstGeom prst="rect">
            <a:avLst/>
          </a:prstGeom>
          <a:noFill/>
        </p:spPr>
        <p:txBody>
          <a:bodyPr wrap="square" rtlCol="0">
            <a:spAutoFit/>
          </a:bodyPr>
          <a:lstStyle/>
          <a:p>
            <a:pPr algn="ctr"/>
            <a:r>
              <a:rPr lang="en-GB" sz="2000" b="1" dirty="0"/>
              <a:t>SPLW &amp; HWBC ONS4 Average Improvement Scores </a:t>
            </a:r>
            <a:r>
              <a:rPr lang="en-GB" sz="2000" b="1"/>
              <a:t>Quarter 3 </a:t>
            </a:r>
            <a:r>
              <a:rPr lang="en-GB" sz="2000" b="1" dirty="0"/>
              <a:t>- 2025/2026</a:t>
            </a:r>
          </a:p>
        </p:txBody>
      </p:sp>
      <p:pic>
        <p:nvPicPr>
          <p:cNvPr id="2" name="imageSelected0">
            <a:extLst>
              <a:ext uri="{FF2B5EF4-FFF2-40B4-BE49-F238E27FC236}">
                <a16:creationId xmlns:a16="http://schemas.microsoft.com/office/drawing/2014/main" id="{075467CF-52D4-D9EC-EAE0-155834771F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ACB5DE38-CA53-5A80-6A3D-CBB0773D9938}"/>
              </a:ext>
            </a:extLst>
          </p:cNvPr>
          <p:cNvSpPr txBox="1"/>
          <p:nvPr/>
        </p:nvSpPr>
        <p:spPr>
          <a:xfrm>
            <a:off x="645339" y="5247418"/>
            <a:ext cx="5744972" cy="2092881"/>
          </a:xfrm>
          <a:prstGeom prst="rect">
            <a:avLst/>
          </a:prstGeom>
          <a:noFill/>
        </p:spPr>
        <p:txBody>
          <a:bodyPr wrap="square" rtlCol="0">
            <a:spAutoFit/>
          </a:bodyPr>
          <a:lstStyle/>
          <a:p>
            <a:r>
              <a:rPr lang="en-GB" sz="1100" dirty="0"/>
              <a:t>These improvement scores are based on 4 questions which are scored from 1 – 10 which are asked at the initial assessment and upon discharge. </a:t>
            </a:r>
          </a:p>
          <a:p>
            <a:endParaRPr lang="en-GB" sz="1100" dirty="0"/>
          </a:p>
          <a:p>
            <a:r>
              <a:rPr lang="en-GB" sz="1100" dirty="0"/>
              <a:t>1. Overall, how satisfied are you with your life nowadays?</a:t>
            </a:r>
          </a:p>
          <a:p>
            <a:r>
              <a:rPr lang="en-GB" sz="1100" dirty="0"/>
              <a:t>2. Overall, to what extent do you feel the things you do in your life are worthwhile?</a:t>
            </a:r>
          </a:p>
          <a:p>
            <a:r>
              <a:rPr lang="en-GB" sz="1100" dirty="0"/>
              <a:t>3. Overall, how happy did you feel yesterday?</a:t>
            </a:r>
          </a:p>
          <a:p>
            <a:r>
              <a:rPr lang="en-GB" sz="1100" dirty="0"/>
              <a:t>4. On a scale where 0 is “not at all anxious” and 10 is “completely anxious”, overall, </a:t>
            </a:r>
          </a:p>
          <a:p>
            <a:r>
              <a:rPr lang="en-GB" sz="1100" dirty="0"/>
              <a:t>how anxious did you feel yesterday?</a:t>
            </a:r>
          </a:p>
          <a:p>
            <a:endParaRPr lang="en-GB" sz="1200" dirty="0"/>
          </a:p>
          <a:p>
            <a:endParaRPr lang="en-GB" sz="1200" dirty="0"/>
          </a:p>
          <a:p>
            <a:endParaRPr lang="en-GB" dirty="0"/>
          </a:p>
        </p:txBody>
      </p:sp>
      <p:sp>
        <p:nvSpPr>
          <p:cNvPr id="11" name="TextBox 10">
            <a:extLst>
              <a:ext uri="{FF2B5EF4-FFF2-40B4-BE49-F238E27FC236}">
                <a16:creationId xmlns:a16="http://schemas.microsoft.com/office/drawing/2014/main" id="{23E2AF78-8EB7-6831-4859-5894DDE11F26}"/>
              </a:ext>
            </a:extLst>
          </p:cNvPr>
          <p:cNvSpPr txBox="1"/>
          <p:nvPr/>
        </p:nvSpPr>
        <p:spPr>
          <a:xfrm rot="16200000">
            <a:off x="-112238" y="2484709"/>
            <a:ext cx="1633066" cy="307777"/>
          </a:xfrm>
          <a:prstGeom prst="rect">
            <a:avLst/>
          </a:prstGeom>
          <a:noFill/>
        </p:spPr>
        <p:txBody>
          <a:bodyPr wrap="square" rtlCol="0">
            <a:spAutoFit/>
          </a:bodyPr>
          <a:lstStyle/>
          <a:p>
            <a:r>
              <a:rPr lang="en-GB" sz="1400" dirty="0"/>
              <a:t>Average Score </a:t>
            </a:r>
          </a:p>
        </p:txBody>
      </p:sp>
      <p:sp>
        <p:nvSpPr>
          <p:cNvPr id="12" name="TextBox 11">
            <a:extLst>
              <a:ext uri="{FF2B5EF4-FFF2-40B4-BE49-F238E27FC236}">
                <a16:creationId xmlns:a16="http://schemas.microsoft.com/office/drawing/2014/main" id="{467A7581-1476-E8C6-D39A-76F8D88EFECA}"/>
              </a:ext>
            </a:extLst>
          </p:cNvPr>
          <p:cNvSpPr txBox="1"/>
          <p:nvPr/>
        </p:nvSpPr>
        <p:spPr>
          <a:xfrm>
            <a:off x="678351" y="4741517"/>
            <a:ext cx="3587415" cy="307777"/>
          </a:xfrm>
          <a:prstGeom prst="rect">
            <a:avLst/>
          </a:prstGeom>
          <a:noFill/>
        </p:spPr>
        <p:txBody>
          <a:bodyPr wrap="square" rtlCol="0">
            <a:spAutoFit/>
          </a:bodyPr>
          <a:lstStyle/>
          <a:p>
            <a:r>
              <a:rPr lang="en-GB" sz="1400" dirty="0"/>
              <a:t>Wellbeing Questions</a:t>
            </a:r>
          </a:p>
        </p:txBody>
      </p:sp>
      <p:sp>
        <p:nvSpPr>
          <p:cNvPr id="13" name="TextBox 12">
            <a:extLst>
              <a:ext uri="{FF2B5EF4-FFF2-40B4-BE49-F238E27FC236}">
                <a16:creationId xmlns:a16="http://schemas.microsoft.com/office/drawing/2014/main" id="{EF21717E-B513-3751-A88A-756C46DB2112}"/>
              </a:ext>
            </a:extLst>
          </p:cNvPr>
          <p:cNvSpPr txBox="1"/>
          <p:nvPr/>
        </p:nvSpPr>
        <p:spPr>
          <a:xfrm>
            <a:off x="880712" y="716455"/>
            <a:ext cx="5332618" cy="369332"/>
          </a:xfrm>
          <a:prstGeom prst="rect">
            <a:avLst/>
          </a:prstGeom>
          <a:noFill/>
        </p:spPr>
        <p:txBody>
          <a:bodyPr wrap="square" rtlCol="0">
            <a:spAutoFit/>
          </a:bodyPr>
          <a:lstStyle/>
          <a:p>
            <a:r>
              <a:rPr lang="en-GB" dirty="0"/>
              <a:t>Average Improvement in Wellbeing Based on ONS4</a:t>
            </a:r>
          </a:p>
        </p:txBody>
      </p:sp>
      <p:sp>
        <p:nvSpPr>
          <p:cNvPr id="5" name="TextBox 4">
            <a:extLst>
              <a:ext uri="{FF2B5EF4-FFF2-40B4-BE49-F238E27FC236}">
                <a16:creationId xmlns:a16="http://schemas.microsoft.com/office/drawing/2014/main" id="{8E532F3B-E893-BD8B-946B-CFF3791F8BC5}"/>
              </a:ext>
            </a:extLst>
          </p:cNvPr>
          <p:cNvSpPr txBox="1"/>
          <p:nvPr/>
        </p:nvSpPr>
        <p:spPr>
          <a:xfrm>
            <a:off x="645339" y="5012130"/>
            <a:ext cx="5744972" cy="261610"/>
          </a:xfrm>
          <a:prstGeom prst="rect">
            <a:avLst/>
          </a:prstGeom>
          <a:noFill/>
        </p:spPr>
        <p:txBody>
          <a:bodyPr wrap="square" rtlCol="0">
            <a:spAutoFit/>
          </a:bodyPr>
          <a:lstStyle/>
          <a:p>
            <a:r>
              <a:rPr lang="en-GB" sz="1100" dirty="0"/>
              <a:t>*Anxiety scoring is inverted with a lower score indicating an improvement. </a:t>
            </a:r>
          </a:p>
        </p:txBody>
      </p:sp>
      <p:sp>
        <p:nvSpPr>
          <p:cNvPr id="9" name="TextBox 8">
            <a:extLst>
              <a:ext uri="{FF2B5EF4-FFF2-40B4-BE49-F238E27FC236}">
                <a16:creationId xmlns:a16="http://schemas.microsoft.com/office/drawing/2014/main" id="{89E16B49-5CDD-EF29-9D4D-E2BE5D0FF856}"/>
              </a:ext>
            </a:extLst>
          </p:cNvPr>
          <p:cNvSpPr txBox="1"/>
          <p:nvPr/>
        </p:nvSpPr>
        <p:spPr>
          <a:xfrm>
            <a:off x="1180485" y="4150998"/>
            <a:ext cx="1273893" cy="276999"/>
          </a:xfrm>
          <a:prstGeom prst="rect">
            <a:avLst/>
          </a:prstGeom>
          <a:noFill/>
        </p:spPr>
        <p:txBody>
          <a:bodyPr wrap="square" rtlCol="0">
            <a:spAutoFit/>
          </a:bodyPr>
          <a:lstStyle/>
          <a:p>
            <a:r>
              <a:rPr lang="en-GB" sz="1200" dirty="0"/>
              <a:t>Life Satisfaction</a:t>
            </a:r>
          </a:p>
        </p:txBody>
      </p:sp>
      <p:sp>
        <p:nvSpPr>
          <p:cNvPr id="14" name="TextBox 13">
            <a:extLst>
              <a:ext uri="{FF2B5EF4-FFF2-40B4-BE49-F238E27FC236}">
                <a16:creationId xmlns:a16="http://schemas.microsoft.com/office/drawing/2014/main" id="{282F4BF6-4C45-FDF3-E974-663907B88622}"/>
              </a:ext>
            </a:extLst>
          </p:cNvPr>
          <p:cNvSpPr txBox="1"/>
          <p:nvPr/>
        </p:nvSpPr>
        <p:spPr>
          <a:xfrm>
            <a:off x="2454378" y="4140549"/>
            <a:ext cx="1063382" cy="276999"/>
          </a:xfrm>
          <a:prstGeom prst="rect">
            <a:avLst/>
          </a:prstGeom>
          <a:noFill/>
        </p:spPr>
        <p:txBody>
          <a:bodyPr wrap="square" rtlCol="0">
            <a:spAutoFit/>
          </a:bodyPr>
          <a:lstStyle/>
          <a:p>
            <a:r>
              <a:rPr lang="en-GB" sz="1200" dirty="0"/>
              <a:t>Worthwhile</a:t>
            </a:r>
            <a:endParaRPr lang="en-GB" sz="1000" dirty="0"/>
          </a:p>
        </p:txBody>
      </p:sp>
      <p:sp>
        <p:nvSpPr>
          <p:cNvPr id="15" name="TextBox 14">
            <a:extLst>
              <a:ext uri="{FF2B5EF4-FFF2-40B4-BE49-F238E27FC236}">
                <a16:creationId xmlns:a16="http://schemas.microsoft.com/office/drawing/2014/main" id="{21D1D2BB-A5F7-BF6C-66CE-E67A4F330A34}"/>
              </a:ext>
            </a:extLst>
          </p:cNvPr>
          <p:cNvSpPr txBox="1"/>
          <p:nvPr/>
        </p:nvSpPr>
        <p:spPr>
          <a:xfrm>
            <a:off x="3659194" y="4152996"/>
            <a:ext cx="1098080" cy="276999"/>
          </a:xfrm>
          <a:prstGeom prst="rect">
            <a:avLst/>
          </a:prstGeom>
          <a:noFill/>
        </p:spPr>
        <p:txBody>
          <a:bodyPr wrap="square" rtlCol="0">
            <a:spAutoFit/>
          </a:bodyPr>
          <a:lstStyle/>
          <a:p>
            <a:r>
              <a:rPr lang="en-GB" sz="1200" dirty="0"/>
              <a:t>Happiness</a:t>
            </a:r>
            <a:endParaRPr lang="en-GB" sz="1050" dirty="0"/>
          </a:p>
        </p:txBody>
      </p:sp>
      <p:sp>
        <p:nvSpPr>
          <p:cNvPr id="16" name="TextBox 15">
            <a:extLst>
              <a:ext uri="{FF2B5EF4-FFF2-40B4-BE49-F238E27FC236}">
                <a16:creationId xmlns:a16="http://schemas.microsoft.com/office/drawing/2014/main" id="{B1619F00-D367-97F0-1E72-E9205A08F7D1}"/>
              </a:ext>
            </a:extLst>
          </p:cNvPr>
          <p:cNvSpPr txBox="1"/>
          <p:nvPr/>
        </p:nvSpPr>
        <p:spPr>
          <a:xfrm>
            <a:off x="5001783" y="4155455"/>
            <a:ext cx="1063382" cy="276999"/>
          </a:xfrm>
          <a:prstGeom prst="rect">
            <a:avLst/>
          </a:prstGeom>
          <a:noFill/>
        </p:spPr>
        <p:txBody>
          <a:bodyPr wrap="square" rtlCol="0">
            <a:spAutoFit/>
          </a:bodyPr>
          <a:lstStyle/>
          <a:p>
            <a:r>
              <a:rPr lang="en-GB" sz="1200" dirty="0"/>
              <a:t>Anxiety</a:t>
            </a:r>
            <a:endParaRPr lang="en-GB" sz="1000" dirty="0"/>
          </a:p>
        </p:txBody>
      </p:sp>
      <p:grpSp>
        <p:nvGrpSpPr>
          <p:cNvPr id="29" name="Group 28">
            <a:extLst>
              <a:ext uri="{FF2B5EF4-FFF2-40B4-BE49-F238E27FC236}">
                <a16:creationId xmlns:a16="http://schemas.microsoft.com/office/drawing/2014/main" id="{95B6B27C-EAF8-9A28-CA70-708AFE4434A4}"/>
              </a:ext>
            </a:extLst>
          </p:cNvPr>
          <p:cNvGrpSpPr/>
          <p:nvPr/>
        </p:nvGrpSpPr>
        <p:grpSpPr>
          <a:xfrm>
            <a:off x="7465559" y="4023338"/>
            <a:ext cx="2779272" cy="2093377"/>
            <a:chOff x="9974500" y="3245377"/>
            <a:chExt cx="2198744" cy="1788262"/>
          </a:xfrm>
        </p:grpSpPr>
        <p:sp>
          <p:nvSpPr>
            <p:cNvPr id="24" name="Arrow: Up 23">
              <a:extLst>
                <a:ext uri="{FF2B5EF4-FFF2-40B4-BE49-F238E27FC236}">
                  <a16:creationId xmlns:a16="http://schemas.microsoft.com/office/drawing/2014/main" id="{405ECD89-8EA3-99D2-29F5-B76461C76910}"/>
                </a:ext>
              </a:extLst>
            </p:cNvPr>
            <p:cNvSpPr/>
            <p:nvPr/>
          </p:nvSpPr>
          <p:spPr>
            <a:xfrm>
              <a:off x="10130221" y="3392719"/>
              <a:ext cx="561445" cy="1477328"/>
            </a:xfrm>
            <a:prstGeom prst="up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2B2D69AB-9870-3C73-F3A2-AC2D55E300A3}"/>
                </a:ext>
              </a:extLst>
            </p:cNvPr>
            <p:cNvSpPr txBox="1"/>
            <p:nvPr/>
          </p:nvSpPr>
          <p:spPr>
            <a:xfrm>
              <a:off x="10563427" y="3417605"/>
              <a:ext cx="1609817" cy="1393462"/>
            </a:xfrm>
            <a:prstGeom prst="rect">
              <a:avLst/>
            </a:prstGeom>
            <a:noFill/>
          </p:spPr>
          <p:txBody>
            <a:bodyPr wrap="square" rtlCol="0">
              <a:spAutoFit/>
            </a:bodyPr>
            <a:lstStyle/>
            <a:p>
              <a:pPr algn="ctr"/>
              <a:r>
                <a:rPr lang="en-GB" sz="1600" b="1" dirty="0"/>
                <a:t>Overall Average Improvement in Wellbeing</a:t>
              </a:r>
            </a:p>
            <a:p>
              <a:pPr algn="ctr"/>
              <a:endParaRPr lang="en-GB" sz="1600" b="1" dirty="0"/>
            </a:p>
            <a:p>
              <a:pPr algn="ctr"/>
              <a:r>
                <a:rPr lang="en-GB" sz="3600" b="1" dirty="0">
                  <a:solidFill>
                    <a:srgbClr val="92D050"/>
                  </a:solidFill>
                </a:rPr>
                <a:t> 32%</a:t>
              </a:r>
            </a:p>
          </p:txBody>
        </p:sp>
        <p:sp>
          <p:nvSpPr>
            <p:cNvPr id="28" name="Rectangle: Rounded Corners 27">
              <a:extLst>
                <a:ext uri="{FF2B5EF4-FFF2-40B4-BE49-F238E27FC236}">
                  <a16:creationId xmlns:a16="http://schemas.microsoft.com/office/drawing/2014/main" id="{24BA51F5-9125-151B-0F10-DAE8D5CA6E6A}"/>
                </a:ext>
              </a:extLst>
            </p:cNvPr>
            <p:cNvSpPr/>
            <p:nvPr/>
          </p:nvSpPr>
          <p:spPr>
            <a:xfrm>
              <a:off x="9974500" y="3245377"/>
              <a:ext cx="2198744" cy="1788262"/>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6" name="Table 5">
            <a:extLst>
              <a:ext uri="{FF2B5EF4-FFF2-40B4-BE49-F238E27FC236}">
                <a16:creationId xmlns:a16="http://schemas.microsoft.com/office/drawing/2014/main" id="{2479C947-8E6A-6F65-777F-4FAE2A84EBFA}"/>
              </a:ext>
            </a:extLst>
          </p:cNvPr>
          <p:cNvGraphicFramePr>
            <a:graphicFrameLocks noGrp="1"/>
          </p:cNvGraphicFramePr>
          <p:nvPr>
            <p:extLst>
              <p:ext uri="{D42A27DB-BD31-4B8C-83A1-F6EECF244321}">
                <p14:modId xmlns:p14="http://schemas.microsoft.com/office/powerpoint/2010/main" val="878653547"/>
              </p:ext>
            </p:extLst>
          </p:nvPr>
        </p:nvGraphicFramePr>
        <p:xfrm>
          <a:off x="6468364" y="1703345"/>
          <a:ext cx="5081379" cy="1613867"/>
        </p:xfrm>
        <a:graphic>
          <a:graphicData uri="http://schemas.openxmlformats.org/drawingml/2006/table">
            <a:tbl>
              <a:tblPr/>
              <a:tblGrid>
                <a:gridCol w="1857805">
                  <a:extLst>
                    <a:ext uri="{9D8B030D-6E8A-4147-A177-3AD203B41FA5}">
                      <a16:colId xmlns:a16="http://schemas.microsoft.com/office/drawing/2014/main" val="2848224882"/>
                    </a:ext>
                  </a:extLst>
                </a:gridCol>
                <a:gridCol w="1089454">
                  <a:extLst>
                    <a:ext uri="{9D8B030D-6E8A-4147-A177-3AD203B41FA5}">
                      <a16:colId xmlns:a16="http://schemas.microsoft.com/office/drawing/2014/main" val="1742252493"/>
                    </a:ext>
                  </a:extLst>
                </a:gridCol>
                <a:gridCol w="963305">
                  <a:extLst>
                    <a:ext uri="{9D8B030D-6E8A-4147-A177-3AD203B41FA5}">
                      <a16:colId xmlns:a16="http://schemas.microsoft.com/office/drawing/2014/main" val="1602827555"/>
                    </a:ext>
                  </a:extLst>
                </a:gridCol>
                <a:gridCol w="1170815">
                  <a:extLst>
                    <a:ext uri="{9D8B030D-6E8A-4147-A177-3AD203B41FA5}">
                      <a16:colId xmlns:a16="http://schemas.microsoft.com/office/drawing/2014/main" val="1947602227"/>
                    </a:ext>
                  </a:extLst>
                </a:gridCol>
              </a:tblGrid>
              <a:tr h="472391">
                <a:tc>
                  <a:txBody>
                    <a:bodyPr/>
                    <a:lstStyle/>
                    <a:p>
                      <a:pPr algn="l" fontAlgn="ctr"/>
                      <a:r>
                        <a:rPr lang="en-GB" sz="1400" b="1" i="0" u="none" strike="noStrike" dirty="0">
                          <a:solidFill>
                            <a:srgbClr val="000000"/>
                          </a:solidFill>
                          <a:effectLst/>
                          <a:latin typeface="Aptos" panose="020B000402020202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chemeClr val="accent2"/>
                          </a:solidFill>
                          <a:effectLst/>
                          <a:latin typeface="Aptos" panose="020B0004020202020204" pitchFamily="34" charset="0"/>
                        </a:rPr>
                        <a:t>Average Baseline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rgbClr val="92D050"/>
                          </a:solidFill>
                          <a:effectLst/>
                          <a:latin typeface="Aptos" panose="020B0004020202020204" pitchFamily="34" charset="0"/>
                        </a:rPr>
                        <a:t>Average Follow Up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chemeClr val="tx2">
                              <a:lumMod val="50000"/>
                              <a:lumOff val="50000"/>
                            </a:schemeClr>
                          </a:solidFill>
                          <a:effectLst/>
                          <a:latin typeface="Aptos" panose="020B0004020202020204" pitchFamily="34" charset="0"/>
                        </a:rPr>
                        <a:t>% Average Improvement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594298"/>
                  </a:ext>
                </a:extLst>
              </a:tr>
              <a:tr h="285369">
                <a:tc>
                  <a:txBody>
                    <a:bodyPr/>
                    <a:lstStyle/>
                    <a:p>
                      <a:pPr algn="l" fontAlgn="ctr"/>
                      <a:r>
                        <a:rPr lang="en-GB" sz="1400" b="1" i="0" u="none" strike="noStrike" dirty="0">
                          <a:solidFill>
                            <a:srgbClr val="000000"/>
                          </a:solidFill>
                          <a:effectLst/>
                          <a:latin typeface="Aptos" panose="020B0004020202020204" pitchFamily="34" charset="0"/>
                        </a:rPr>
                        <a:t> Life Satisfaction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5.08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6.68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31.5%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9670491"/>
                  </a:ext>
                </a:extLst>
              </a:tr>
              <a:tr h="285369">
                <a:tc>
                  <a:txBody>
                    <a:bodyPr/>
                    <a:lstStyle/>
                    <a:p>
                      <a:pPr algn="l" fontAlgn="ctr"/>
                      <a:r>
                        <a:rPr lang="en-GB" sz="1400" b="1" i="0" u="none" strike="noStrike" dirty="0">
                          <a:solidFill>
                            <a:srgbClr val="000000"/>
                          </a:solidFill>
                          <a:effectLst/>
                          <a:latin typeface="Aptos" panose="020B0004020202020204" pitchFamily="34" charset="0"/>
                        </a:rPr>
                        <a:t> Worthwhile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5.76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7.26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26.0%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8493918"/>
                  </a:ext>
                </a:extLst>
              </a:tr>
              <a:tr h="285369">
                <a:tc>
                  <a:txBody>
                    <a:bodyPr/>
                    <a:lstStyle/>
                    <a:p>
                      <a:pPr algn="l" fontAlgn="ctr"/>
                      <a:r>
                        <a:rPr lang="en-GB" sz="1400" b="1" i="0" u="none" strike="noStrike" dirty="0">
                          <a:solidFill>
                            <a:srgbClr val="000000"/>
                          </a:solidFill>
                          <a:effectLst/>
                          <a:latin typeface="Aptos" panose="020B0004020202020204" pitchFamily="34" charset="0"/>
                        </a:rPr>
                        <a:t> Happiness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5.30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7.08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33.6%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6713680"/>
                  </a:ext>
                </a:extLst>
              </a:tr>
              <a:tr h="285369">
                <a:tc>
                  <a:txBody>
                    <a:bodyPr/>
                    <a:lstStyle/>
                    <a:p>
                      <a:pPr algn="l" fontAlgn="ctr"/>
                      <a:r>
                        <a:rPr lang="en-GB" sz="1400" b="1" i="0" u="none" strike="noStrike" dirty="0">
                          <a:solidFill>
                            <a:srgbClr val="000000"/>
                          </a:solidFill>
                          <a:effectLst/>
                          <a:latin typeface="Aptos" panose="020B0004020202020204" pitchFamily="34" charset="0"/>
                        </a:rPr>
                        <a:t> Anxiety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5.24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3.26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37.8%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2422447"/>
                  </a:ext>
                </a:extLst>
              </a:tr>
            </a:tbl>
          </a:graphicData>
        </a:graphic>
      </p:graphicFrame>
      <p:pic>
        <p:nvPicPr>
          <p:cNvPr id="20" name="Picture 19">
            <a:extLst>
              <a:ext uri="{FF2B5EF4-FFF2-40B4-BE49-F238E27FC236}">
                <a16:creationId xmlns:a16="http://schemas.microsoft.com/office/drawing/2014/main" id="{C4F457C8-C681-F94D-982A-F60EC62C5681}"/>
              </a:ext>
            </a:extLst>
          </p:cNvPr>
          <p:cNvPicPr>
            <a:picLocks noChangeAspect="1"/>
          </p:cNvPicPr>
          <p:nvPr/>
        </p:nvPicPr>
        <p:blipFill>
          <a:blip r:embed="rId3"/>
          <a:stretch>
            <a:fillRect/>
          </a:stretch>
        </p:blipFill>
        <p:spPr>
          <a:xfrm>
            <a:off x="2047241" y="4427997"/>
            <a:ext cx="2942676" cy="220898"/>
          </a:xfrm>
          <a:prstGeom prst="rect">
            <a:avLst/>
          </a:prstGeom>
        </p:spPr>
      </p:pic>
      <p:pic>
        <p:nvPicPr>
          <p:cNvPr id="10" name="Picture 9">
            <a:extLst>
              <a:ext uri="{FF2B5EF4-FFF2-40B4-BE49-F238E27FC236}">
                <a16:creationId xmlns:a16="http://schemas.microsoft.com/office/drawing/2014/main" id="{7AF86BD5-421F-92CF-08D8-AF6273790DDA}"/>
              </a:ext>
            </a:extLst>
          </p:cNvPr>
          <p:cNvPicPr>
            <a:picLocks noChangeAspect="1"/>
          </p:cNvPicPr>
          <p:nvPr/>
        </p:nvPicPr>
        <p:blipFill>
          <a:blip r:embed="rId4"/>
          <a:stretch>
            <a:fillRect/>
          </a:stretch>
        </p:blipFill>
        <p:spPr>
          <a:xfrm>
            <a:off x="880712" y="1139225"/>
            <a:ext cx="5081378" cy="3059649"/>
          </a:xfrm>
          <a:prstGeom prst="rect">
            <a:avLst/>
          </a:prstGeom>
        </p:spPr>
      </p:pic>
    </p:spTree>
    <p:extLst>
      <p:ext uri="{BB962C8B-B14F-4D97-AF65-F5344CB8AC3E}">
        <p14:creationId xmlns:p14="http://schemas.microsoft.com/office/powerpoint/2010/main" val="2535987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163A24A-A7E3-9211-1A55-BA3B0FA4A8B7}"/>
              </a:ext>
            </a:extLst>
          </p:cNvPr>
          <p:cNvSpPr txBox="1"/>
          <p:nvPr/>
        </p:nvSpPr>
        <p:spPr>
          <a:xfrm>
            <a:off x="2074644" y="635432"/>
            <a:ext cx="8042712" cy="400110"/>
          </a:xfrm>
          <a:prstGeom prst="rect">
            <a:avLst/>
          </a:prstGeom>
          <a:noFill/>
        </p:spPr>
        <p:txBody>
          <a:bodyPr wrap="square" rtlCol="0">
            <a:spAutoFit/>
          </a:bodyPr>
          <a:lstStyle/>
          <a:p>
            <a:pPr algn="ctr"/>
            <a:r>
              <a:rPr lang="en-GB" sz="2000" b="1" dirty="0"/>
              <a:t>Feedback from our Partners, Patients and Groups… </a:t>
            </a:r>
          </a:p>
        </p:txBody>
      </p:sp>
      <p:sp>
        <p:nvSpPr>
          <p:cNvPr id="6" name="Speech Bubble: Rectangle with Corners Rounded 5">
            <a:extLst>
              <a:ext uri="{FF2B5EF4-FFF2-40B4-BE49-F238E27FC236}">
                <a16:creationId xmlns:a16="http://schemas.microsoft.com/office/drawing/2014/main" id="{8021B039-EB13-932F-458F-D5FFEBD0304A}"/>
              </a:ext>
            </a:extLst>
          </p:cNvPr>
          <p:cNvSpPr/>
          <p:nvPr/>
        </p:nvSpPr>
        <p:spPr>
          <a:xfrm>
            <a:off x="6254496" y="1376736"/>
            <a:ext cx="5661992" cy="2189423"/>
          </a:xfrm>
          <a:prstGeom prst="wedgeRoundRect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“I have had a really supportive journey with the Health &amp; Wellbeing Coach, they have been incredibly understanding and were able to provide ongoing support to me to help me feel good in my body, through healthy eating and exercise. This process has been very pleasant, and I am grateful to them, making this process a lot nicer to go through. Through this incredible support, I have been able to loose weight and feel comfortable with my body and understand it’s ok to have bad days.”</a:t>
            </a:r>
          </a:p>
        </p:txBody>
      </p:sp>
      <p:sp>
        <p:nvSpPr>
          <p:cNvPr id="7" name="Speech Bubble: Rectangle with Corners Rounded 6">
            <a:extLst>
              <a:ext uri="{FF2B5EF4-FFF2-40B4-BE49-F238E27FC236}">
                <a16:creationId xmlns:a16="http://schemas.microsoft.com/office/drawing/2014/main" id="{BF13D3C1-2073-E683-9E71-3EC4B061705C}"/>
              </a:ext>
            </a:extLst>
          </p:cNvPr>
          <p:cNvSpPr/>
          <p:nvPr/>
        </p:nvSpPr>
        <p:spPr>
          <a:xfrm>
            <a:off x="275512" y="1376736"/>
            <a:ext cx="5820488" cy="3176976"/>
          </a:xfrm>
          <a:prstGeom prst="wedgeRoundRectCallout">
            <a:avLst>
              <a:gd name="adj1" fmla="val -22336"/>
              <a:gd name="adj2" fmla="val 55499"/>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“I would like to take this time to send feedback about the service and care we received from the Social Prescribing team at Nuneaton and Bedworth PCN.</a:t>
            </a:r>
          </a:p>
          <a:p>
            <a:pPr algn="ctr"/>
            <a:endParaRPr lang="en-GB" sz="1400" dirty="0">
              <a:solidFill>
                <a:schemeClr val="tx1"/>
              </a:solidFill>
            </a:endParaRPr>
          </a:p>
          <a:p>
            <a:pPr algn="ctr"/>
            <a:r>
              <a:rPr lang="en-GB" sz="1400" dirty="0">
                <a:solidFill>
                  <a:schemeClr val="tx1"/>
                </a:solidFill>
              </a:rPr>
              <a:t>From the moment we initially spoke to the Social Prescriber, we knew they had an absolute source of knowledge, relief and support. They have gone above and beyond at every level. It has been really hard for us looking after our mother in law following a bad fall and an Alzheimer's diagnosis and the Social Prescriber has given us so much support. Knowing what is available, what we can do to help and sometimes just listening through my frustrations. Thank you so much from the bottom of my heart…”</a:t>
            </a:r>
          </a:p>
        </p:txBody>
      </p:sp>
      <p:sp>
        <p:nvSpPr>
          <p:cNvPr id="9" name="Speech Bubble: Rectangle with Corners Rounded 8">
            <a:extLst>
              <a:ext uri="{FF2B5EF4-FFF2-40B4-BE49-F238E27FC236}">
                <a16:creationId xmlns:a16="http://schemas.microsoft.com/office/drawing/2014/main" id="{056603BF-1488-8BBA-0794-0EDED881C0B6}"/>
              </a:ext>
            </a:extLst>
          </p:cNvPr>
          <p:cNvSpPr/>
          <p:nvPr/>
        </p:nvSpPr>
        <p:spPr>
          <a:xfrm>
            <a:off x="6254496" y="3959439"/>
            <a:ext cx="5661992" cy="2456811"/>
          </a:xfrm>
          <a:prstGeom prst="wedgeRoundRectCallout">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“Thank you for all the support, it has been amazing!</a:t>
            </a:r>
          </a:p>
          <a:p>
            <a:pPr algn="ctr"/>
            <a:endParaRPr lang="en-GB" sz="1400" dirty="0">
              <a:solidFill>
                <a:schemeClr val="tx1"/>
              </a:solidFill>
            </a:endParaRPr>
          </a:p>
          <a:p>
            <a:pPr algn="ctr"/>
            <a:r>
              <a:rPr lang="en-GB" sz="1400" dirty="0">
                <a:solidFill>
                  <a:schemeClr val="tx1"/>
                </a:solidFill>
              </a:rPr>
              <a:t>I really appreciate the fact that the </a:t>
            </a:r>
            <a:r>
              <a:rPr lang="en-GB" sz="1400" dirty="0" err="1">
                <a:solidFill>
                  <a:schemeClr val="tx1"/>
                </a:solidFill>
              </a:rPr>
              <a:t>Healh</a:t>
            </a:r>
            <a:r>
              <a:rPr lang="en-GB" sz="1400" dirty="0">
                <a:solidFill>
                  <a:schemeClr val="tx1"/>
                </a:solidFill>
              </a:rPr>
              <a:t> &amp; Wellbeing Coach dedicated time to sit with me in my own home and talk about my goals and make notes.  </a:t>
            </a:r>
          </a:p>
          <a:p>
            <a:pPr algn="ctr"/>
            <a:endParaRPr lang="en-GB" sz="1400" dirty="0">
              <a:solidFill>
                <a:schemeClr val="tx1"/>
              </a:solidFill>
            </a:endParaRPr>
          </a:p>
          <a:p>
            <a:pPr algn="ctr"/>
            <a:r>
              <a:rPr lang="en-GB" sz="1400" dirty="0">
                <a:solidFill>
                  <a:schemeClr val="tx1"/>
                </a:solidFill>
              </a:rPr>
              <a:t>If they had told me what to do, I would not have done it, so by allowing me to set activity goals which fit in with my lifestyle and do not feel like a chore is invaluable."</a:t>
            </a:r>
          </a:p>
        </p:txBody>
      </p:sp>
      <p:pic>
        <p:nvPicPr>
          <p:cNvPr id="10" name="imageSelected0">
            <a:extLst>
              <a:ext uri="{FF2B5EF4-FFF2-40B4-BE49-F238E27FC236}">
                <a16:creationId xmlns:a16="http://schemas.microsoft.com/office/drawing/2014/main" id="{3D995AEC-62D9-9337-C97D-5E0A3DAE3EA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5905"/>
          <a:stretch/>
        </p:blipFill>
        <p:spPr bwMode="auto">
          <a:xfrm>
            <a:off x="10218198" y="1"/>
            <a:ext cx="1636146" cy="127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2ABED66-C232-47EF-7B45-9C814E8D2A35}"/>
              </a:ext>
            </a:extLst>
          </p:cNvPr>
          <p:cNvSpPr txBox="1"/>
          <p:nvPr/>
        </p:nvSpPr>
        <p:spPr>
          <a:xfrm>
            <a:off x="3623076" y="4245935"/>
            <a:ext cx="2335960" cy="307777"/>
          </a:xfrm>
          <a:prstGeom prst="rect">
            <a:avLst/>
          </a:prstGeom>
          <a:noFill/>
        </p:spPr>
        <p:txBody>
          <a:bodyPr wrap="none" rtlCol="0">
            <a:spAutoFit/>
          </a:bodyPr>
          <a:lstStyle/>
          <a:p>
            <a:r>
              <a:rPr lang="en-GB" sz="1400" i="1" dirty="0"/>
              <a:t>Mrs C, 89 &amp; Daughter-in-law</a:t>
            </a:r>
          </a:p>
        </p:txBody>
      </p:sp>
      <p:sp>
        <p:nvSpPr>
          <p:cNvPr id="12" name="TextBox 11">
            <a:extLst>
              <a:ext uri="{FF2B5EF4-FFF2-40B4-BE49-F238E27FC236}">
                <a16:creationId xmlns:a16="http://schemas.microsoft.com/office/drawing/2014/main" id="{1FF68103-3B8A-F0F4-8EB8-7CAAFADF4059}"/>
              </a:ext>
            </a:extLst>
          </p:cNvPr>
          <p:cNvSpPr txBox="1"/>
          <p:nvPr/>
        </p:nvSpPr>
        <p:spPr>
          <a:xfrm>
            <a:off x="10732002" y="6108473"/>
            <a:ext cx="889026" cy="307777"/>
          </a:xfrm>
          <a:prstGeom prst="rect">
            <a:avLst/>
          </a:prstGeom>
          <a:noFill/>
        </p:spPr>
        <p:txBody>
          <a:bodyPr wrap="none" rtlCol="0">
            <a:spAutoFit/>
          </a:bodyPr>
          <a:lstStyle/>
          <a:p>
            <a:r>
              <a:rPr lang="en-GB" sz="1400" i="1" dirty="0"/>
              <a:t>Mrs B, 62</a:t>
            </a:r>
          </a:p>
        </p:txBody>
      </p:sp>
      <p:sp>
        <p:nvSpPr>
          <p:cNvPr id="13" name="TextBox 12">
            <a:extLst>
              <a:ext uri="{FF2B5EF4-FFF2-40B4-BE49-F238E27FC236}">
                <a16:creationId xmlns:a16="http://schemas.microsoft.com/office/drawing/2014/main" id="{4B7DCC43-6275-7C48-76D9-A7A86D199182}"/>
              </a:ext>
            </a:extLst>
          </p:cNvPr>
          <p:cNvSpPr txBox="1"/>
          <p:nvPr/>
        </p:nvSpPr>
        <p:spPr>
          <a:xfrm>
            <a:off x="10657110" y="3221806"/>
            <a:ext cx="963918" cy="307777"/>
          </a:xfrm>
          <a:prstGeom prst="rect">
            <a:avLst/>
          </a:prstGeom>
          <a:noFill/>
        </p:spPr>
        <p:txBody>
          <a:bodyPr wrap="none" rtlCol="0">
            <a:spAutoFit/>
          </a:bodyPr>
          <a:lstStyle/>
          <a:p>
            <a:r>
              <a:rPr lang="en-GB" sz="1400" i="1" dirty="0"/>
              <a:t>Miss A, 21</a:t>
            </a:r>
          </a:p>
        </p:txBody>
      </p:sp>
      <p:sp>
        <p:nvSpPr>
          <p:cNvPr id="18" name="Speech Bubble: Rectangle with Corners Rounded 17">
            <a:extLst>
              <a:ext uri="{FF2B5EF4-FFF2-40B4-BE49-F238E27FC236}">
                <a16:creationId xmlns:a16="http://schemas.microsoft.com/office/drawing/2014/main" id="{75B10682-F99F-BD17-A2A3-FE04EAD43912}"/>
              </a:ext>
            </a:extLst>
          </p:cNvPr>
          <p:cNvSpPr/>
          <p:nvPr/>
        </p:nvSpPr>
        <p:spPr>
          <a:xfrm>
            <a:off x="275512" y="4799458"/>
            <a:ext cx="5820488" cy="1822807"/>
          </a:xfrm>
          <a:prstGeom prst="wedgeRoundRectCallout">
            <a:avLst>
              <a:gd name="adj1" fmla="val -22336"/>
              <a:gd name="adj2" fmla="val 55499"/>
              <a:gd name="adj3" fmla="val 16667"/>
            </a:avLst>
          </a:prstGeom>
          <a:solidFill>
            <a:srgbClr val="CC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“My Son has a more positive outlook on his future, and are both extremely thankful of the support the Social Prescriber has into place for the pair of us. </a:t>
            </a:r>
          </a:p>
          <a:p>
            <a:pPr algn="ctr"/>
            <a:endParaRPr lang="en-GB" sz="1400" dirty="0">
              <a:solidFill>
                <a:schemeClr val="tx1"/>
              </a:solidFill>
            </a:endParaRPr>
          </a:p>
          <a:p>
            <a:pPr algn="ctr"/>
            <a:r>
              <a:rPr lang="en-GB" sz="1400" dirty="0">
                <a:solidFill>
                  <a:schemeClr val="tx1"/>
                </a:solidFill>
              </a:rPr>
              <a:t>I feel like so much weight has been lifted off my shoulders and I am extremely positive for what the future holds for me and my son.”</a:t>
            </a:r>
          </a:p>
        </p:txBody>
      </p:sp>
      <p:sp>
        <p:nvSpPr>
          <p:cNvPr id="20" name="TextBox 19">
            <a:extLst>
              <a:ext uri="{FF2B5EF4-FFF2-40B4-BE49-F238E27FC236}">
                <a16:creationId xmlns:a16="http://schemas.microsoft.com/office/drawing/2014/main" id="{4E1C9AD6-774F-C635-2EC4-E6D399678A2F}"/>
              </a:ext>
            </a:extLst>
          </p:cNvPr>
          <p:cNvSpPr txBox="1"/>
          <p:nvPr/>
        </p:nvSpPr>
        <p:spPr>
          <a:xfrm>
            <a:off x="4418230" y="6314489"/>
            <a:ext cx="1540806" cy="307777"/>
          </a:xfrm>
          <a:prstGeom prst="rect">
            <a:avLst/>
          </a:prstGeom>
          <a:noFill/>
        </p:spPr>
        <p:txBody>
          <a:bodyPr wrap="none" rtlCol="0">
            <a:spAutoFit/>
          </a:bodyPr>
          <a:lstStyle/>
          <a:p>
            <a:r>
              <a:rPr lang="en-GB" sz="1400" i="1" dirty="0"/>
              <a:t>Mr E, 32 &amp; Mother</a:t>
            </a:r>
          </a:p>
        </p:txBody>
      </p:sp>
    </p:spTree>
    <p:extLst>
      <p:ext uri="{BB962C8B-B14F-4D97-AF65-F5344CB8AC3E}">
        <p14:creationId xmlns:p14="http://schemas.microsoft.com/office/powerpoint/2010/main" val="3164742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EAA2B4-8E54-DD88-DEC6-979F734DEEDF}"/>
              </a:ext>
            </a:extLst>
          </p:cNvPr>
          <p:cNvSpPr txBox="1"/>
          <p:nvPr/>
        </p:nvSpPr>
        <p:spPr>
          <a:xfrm>
            <a:off x="1611985" y="103119"/>
            <a:ext cx="8469906" cy="400110"/>
          </a:xfrm>
          <a:prstGeom prst="rect">
            <a:avLst/>
          </a:prstGeom>
          <a:noFill/>
        </p:spPr>
        <p:txBody>
          <a:bodyPr wrap="square" rtlCol="0">
            <a:spAutoFit/>
          </a:bodyPr>
          <a:lstStyle/>
          <a:p>
            <a:r>
              <a:rPr lang="en-GB" sz="2000" b="1" dirty="0"/>
              <a:t>Top 25 Services Referred to by SPLW’s / HWBC’s in Quarter 3 - 2025/2026</a:t>
            </a:r>
          </a:p>
        </p:txBody>
      </p:sp>
      <p:pic>
        <p:nvPicPr>
          <p:cNvPr id="4" name="imageSelected0">
            <a:extLst>
              <a:ext uri="{FF2B5EF4-FFF2-40B4-BE49-F238E27FC236}">
                <a16:creationId xmlns:a16="http://schemas.microsoft.com/office/drawing/2014/main" id="{FA228B59-6FFD-6F05-3A13-FC84C7AD7C0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550846D-BA96-8122-FE6F-0F9A171440C7}"/>
              </a:ext>
            </a:extLst>
          </p:cNvPr>
          <p:cNvSpPr txBox="1"/>
          <p:nvPr/>
        </p:nvSpPr>
        <p:spPr>
          <a:xfrm>
            <a:off x="6237740" y="5736951"/>
            <a:ext cx="6097712" cy="646331"/>
          </a:xfrm>
          <a:prstGeom prst="rect">
            <a:avLst/>
          </a:prstGeom>
          <a:noFill/>
        </p:spPr>
        <p:txBody>
          <a:bodyPr wrap="square">
            <a:spAutoFit/>
          </a:bodyPr>
          <a:lstStyle/>
          <a:p>
            <a:r>
              <a:rPr lang="en-GB" sz="1200" dirty="0">
                <a:effectLst/>
                <a:latin typeface="Aptos" panose="020B0004020202020204" pitchFamily="34" charset="0"/>
                <a:ea typeface="Times New Roman" panose="02020603050405020304" pitchFamily="18" charset="0"/>
              </a:rPr>
              <a:t>Signposts are made when either there is no referral process for a service or it is felt appropriate to empower a patient who is sufficiently able to make contact with a service themselves .</a:t>
            </a:r>
            <a:endParaRPr lang="en-GB" sz="1200" dirty="0">
              <a:effectLst/>
              <a:latin typeface="Calibri" panose="020F0502020204030204" pitchFamily="34" charset="0"/>
              <a:ea typeface="Calibri" panose="020F0502020204030204" pitchFamily="34" charset="0"/>
            </a:endParaRPr>
          </a:p>
        </p:txBody>
      </p:sp>
      <p:sp>
        <p:nvSpPr>
          <p:cNvPr id="2" name="TextBox 1">
            <a:extLst>
              <a:ext uri="{FF2B5EF4-FFF2-40B4-BE49-F238E27FC236}">
                <a16:creationId xmlns:a16="http://schemas.microsoft.com/office/drawing/2014/main" id="{69B28E83-936D-4548-4E98-A740C5B4AC2A}"/>
              </a:ext>
            </a:extLst>
          </p:cNvPr>
          <p:cNvSpPr txBox="1"/>
          <p:nvPr/>
        </p:nvSpPr>
        <p:spPr>
          <a:xfrm rot="16200000">
            <a:off x="4656691" y="3033987"/>
            <a:ext cx="3576111" cy="261610"/>
          </a:xfrm>
          <a:prstGeom prst="rect">
            <a:avLst/>
          </a:prstGeom>
          <a:noFill/>
        </p:spPr>
        <p:txBody>
          <a:bodyPr wrap="square" rtlCol="0">
            <a:spAutoFit/>
          </a:bodyPr>
          <a:lstStyle/>
          <a:p>
            <a:r>
              <a:rPr lang="en-GB" sz="1100" dirty="0"/>
              <a:t>Number of Referrals / Signposts</a:t>
            </a:r>
          </a:p>
        </p:txBody>
      </p:sp>
      <p:sp>
        <p:nvSpPr>
          <p:cNvPr id="14" name="TextBox 13">
            <a:extLst>
              <a:ext uri="{FF2B5EF4-FFF2-40B4-BE49-F238E27FC236}">
                <a16:creationId xmlns:a16="http://schemas.microsoft.com/office/drawing/2014/main" id="{689EEB4E-83CE-DB90-BEB1-6F5EDDFA59FB}"/>
              </a:ext>
            </a:extLst>
          </p:cNvPr>
          <p:cNvSpPr txBox="1"/>
          <p:nvPr/>
        </p:nvSpPr>
        <p:spPr>
          <a:xfrm>
            <a:off x="6313940" y="1683228"/>
            <a:ext cx="5624993" cy="523220"/>
          </a:xfrm>
          <a:prstGeom prst="rect">
            <a:avLst/>
          </a:prstGeom>
          <a:noFill/>
        </p:spPr>
        <p:txBody>
          <a:bodyPr wrap="square" rtlCol="0">
            <a:spAutoFit/>
          </a:bodyPr>
          <a:lstStyle/>
          <a:p>
            <a:pPr algn="ctr"/>
            <a:r>
              <a:rPr lang="en-GB" sz="1400" b="1" dirty="0"/>
              <a:t>Total Number of Referrals / Signposts made to Community / Statutory Services by SPLW’s / HWBC’s During Interventions </a:t>
            </a:r>
          </a:p>
        </p:txBody>
      </p:sp>
      <p:pic>
        <p:nvPicPr>
          <p:cNvPr id="15" name="Picture 14">
            <a:extLst>
              <a:ext uri="{FF2B5EF4-FFF2-40B4-BE49-F238E27FC236}">
                <a16:creationId xmlns:a16="http://schemas.microsoft.com/office/drawing/2014/main" id="{FC949156-E12E-C9EC-94A3-4DB7C8530AF7}"/>
              </a:ext>
            </a:extLst>
          </p:cNvPr>
          <p:cNvPicPr>
            <a:picLocks noChangeAspect="1"/>
          </p:cNvPicPr>
          <p:nvPr/>
        </p:nvPicPr>
        <p:blipFill>
          <a:blip r:embed="rId3"/>
          <a:stretch>
            <a:fillRect/>
          </a:stretch>
        </p:blipFill>
        <p:spPr>
          <a:xfrm>
            <a:off x="6776757" y="2273056"/>
            <a:ext cx="4699358" cy="3397286"/>
          </a:xfrm>
          <a:prstGeom prst="rect">
            <a:avLst/>
          </a:prstGeom>
        </p:spPr>
      </p:pic>
      <p:sp>
        <p:nvSpPr>
          <p:cNvPr id="16" name="TextBox 15">
            <a:extLst>
              <a:ext uri="{FF2B5EF4-FFF2-40B4-BE49-F238E27FC236}">
                <a16:creationId xmlns:a16="http://schemas.microsoft.com/office/drawing/2014/main" id="{761A8C68-84E5-39B9-504D-FAEE8806D6AA}"/>
              </a:ext>
            </a:extLst>
          </p:cNvPr>
          <p:cNvSpPr txBox="1"/>
          <p:nvPr/>
        </p:nvSpPr>
        <p:spPr>
          <a:xfrm>
            <a:off x="7985821" y="3787033"/>
            <a:ext cx="554675" cy="369332"/>
          </a:xfrm>
          <a:prstGeom prst="rect">
            <a:avLst/>
          </a:prstGeom>
          <a:noFill/>
        </p:spPr>
        <p:txBody>
          <a:bodyPr wrap="square" rtlCol="0">
            <a:spAutoFit/>
          </a:bodyPr>
          <a:lstStyle/>
          <a:p>
            <a:r>
              <a:rPr lang="en-GB" dirty="0"/>
              <a:t>814</a:t>
            </a:r>
          </a:p>
        </p:txBody>
      </p:sp>
      <p:sp>
        <p:nvSpPr>
          <p:cNvPr id="19" name="TextBox 18">
            <a:extLst>
              <a:ext uri="{FF2B5EF4-FFF2-40B4-BE49-F238E27FC236}">
                <a16:creationId xmlns:a16="http://schemas.microsoft.com/office/drawing/2014/main" id="{FBDDE79C-D1C6-1B3E-919F-7EA80B93D753}"/>
              </a:ext>
            </a:extLst>
          </p:cNvPr>
          <p:cNvSpPr txBox="1"/>
          <p:nvPr/>
        </p:nvSpPr>
        <p:spPr>
          <a:xfrm>
            <a:off x="10277917" y="4442353"/>
            <a:ext cx="554675" cy="369332"/>
          </a:xfrm>
          <a:prstGeom prst="rect">
            <a:avLst/>
          </a:prstGeom>
          <a:noFill/>
        </p:spPr>
        <p:txBody>
          <a:bodyPr wrap="square" rtlCol="0">
            <a:spAutoFit/>
          </a:bodyPr>
          <a:lstStyle/>
          <a:p>
            <a:r>
              <a:rPr lang="en-GB" dirty="0"/>
              <a:t>478</a:t>
            </a:r>
          </a:p>
        </p:txBody>
      </p:sp>
      <p:graphicFrame>
        <p:nvGraphicFramePr>
          <p:cNvPr id="7" name="Table 6">
            <a:extLst>
              <a:ext uri="{FF2B5EF4-FFF2-40B4-BE49-F238E27FC236}">
                <a16:creationId xmlns:a16="http://schemas.microsoft.com/office/drawing/2014/main" id="{2216D633-EEC9-48D3-3311-75226BEEEFBA}"/>
              </a:ext>
            </a:extLst>
          </p:cNvPr>
          <p:cNvGraphicFramePr>
            <a:graphicFrameLocks noGrp="1"/>
          </p:cNvGraphicFramePr>
          <p:nvPr>
            <p:extLst>
              <p:ext uri="{D42A27DB-BD31-4B8C-83A1-F6EECF244321}">
                <p14:modId xmlns:p14="http://schemas.microsoft.com/office/powerpoint/2010/main" val="271173261"/>
              </p:ext>
            </p:extLst>
          </p:nvPr>
        </p:nvGraphicFramePr>
        <p:xfrm>
          <a:off x="197122" y="600275"/>
          <a:ext cx="5975103" cy="6154606"/>
        </p:xfrm>
        <a:graphic>
          <a:graphicData uri="http://schemas.openxmlformats.org/drawingml/2006/table">
            <a:tbl>
              <a:tblPr/>
              <a:tblGrid>
                <a:gridCol w="5355439">
                  <a:extLst>
                    <a:ext uri="{9D8B030D-6E8A-4147-A177-3AD203B41FA5}">
                      <a16:colId xmlns:a16="http://schemas.microsoft.com/office/drawing/2014/main" val="1563957089"/>
                    </a:ext>
                  </a:extLst>
                </a:gridCol>
                <a:gridCol w="619664">
                  <a:extLst>
                    <a:ext uri="{9D8B030D-6E8A-4147-A177-3AD203B41FA5}">
                      <a16:colId xmlns:a16="http://schemas.microsoft.com/office/drawing/2014/main" val="4056630865"/>
                    </a:ext>
                  </a:extLst>
                </a:gridCol>
              </a:tblGrid>
              <a:tr h="167359">
                <a:tc>
                  <a:txBody>
                    <a:bodyPr/>
                    <a:lstStyle/>
                    <a:p>
                      <a:pPr algn="l" fontAlgn="b">
                        <a:buNone/>
                      </a:pPr>
                      <a:r>
                        <a:rPr lang="en-GB" sz="1600" b="1" i="0" u="none" strike="noStrike" dirty="0">
                          <a:solidFill>
                            <a:srgbClr val="000000"/>
                          </a:solidFill>
                          <a:effectLst/>
                          <a:latin typeface="Aptos Narrow" panose="020B0004020202020204" pitchFamily="34" charset="0"/>
                        </a:rPr>
                        <a:t>Service and organisation name</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600" b="1" i="0" u="none" strike="noStrike" dirty="0">
                          <a:solidFill>
                            <a:srgbClr val="000000"/>
                          </a:solidFill>
                          <a:effectLst/>
                          <a:latin typeface="Aptos Narrow" panose="020B0004020202020204" pitchFamily="34" charset="0"/>
                        </a:rPr>
                        <a:t>Total</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81268580"/>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Citizens Advice Bureau &amp; Law Centre - Health Justice Partnership  Programme</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76</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28457784"/>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Volunteer Friends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65</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64939712"/>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Warwickshire County Council - Adult Social Care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54</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5044169"/>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N&amp;B PCN Mental Health Practitioners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47</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958845"/>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N&amp;B PCN Seated Exercise Class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46</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1839147"/>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N&amp;B PCN Walk and Talk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36</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7958438"/>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Talking Therapies Coventry and Warwickshire</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32</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292368"/>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Active Sky Blues 12 week programme</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31</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6059872"/>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Carers Trust</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27</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6533995"/>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Mind - Coventry and Warwickshire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24</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038769"/>
                  </a:ext>
                </a:extLst>
              </a:tr>
              <a:tr h="187643">
                <a:tc>
                  <a:txBody>
                    <a:bodyPr/>
                    <a:lstStyle/>
                    <a:p>
                      <a:pPr algn="l" fontAlgn="b">
                        <a:buNone/>
                      </a:pPr>
                      <a:r>
                        <a:rPr lang="en-GB" sz="1400" b="0" i="0" u="none" strike="noStrike" dirty="0">
                          <a:solidFill>
                            <a:srgbClr val="000000"/>
                          </a:solidFill>
                          <a:effectLst/>
                          <a:latin typeface="Aptos Narrow" panose="020B0004020202020204" pitchFamily="34" charset="0"/>
                        </a:rPr>
                        <a:t> Pure Physiotherapy - Pain Management</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23</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929496"/>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HEART - N&amp;B Borough Council</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23</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6246130"/>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P3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22</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5215085"/>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GP Services - Nuneaton and Bedworth</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21</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1271466"/>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a:t>
                      </a:r>
                      <a:r>
                        <a:rPr lang="en-GB" sz="1400" b="0" i="0" u="none" strike="noStrike" dirty="0" err="1">
                          <a:solidFill>
                            <a:srgbClr val="000000"/>
                          </a:solidFill>
                          <a:effectLst/>
                          <a:latin typeface="Aptos Narrow" panose="020B0004020202020204" pitchFamily="34" charset="0"/>
                        </a:rPr>
                        <a:t>WorkWell</a:t>
                      </a:r>
                      <a:r>
                        <a:rPr lang="en-GB" sz="1400" b="0" i="0" u="none" strike="noStrike" dirty="0">
                          <a:solidFill>
                            <a:srgbClr val="000000"/>
                          </a:solidFill>
                          <a:effectLst/>
                          <a:latin typeface="Aptos Narrow" panose="020B0004020202020204" pitchFamily="34" charset="0"/>
                        </a:rPr>
                        <a:t> Coventry &amp; Warwickshire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20</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4379475"/>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Recovery and Wellbeing Academy</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dirty="0">
                          <a:solidFill>
                            <a:srgbClr val="000000"/>
                          </a:solidFill>
                          <a:effectLst/>
                          <a:latin typeface="Aptos Narrow" panose="020B0004020202020204" pitchFamily="34" charset="0"/>
                        </a:rPr>
                        <a:t>20</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4125963"/>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N&amp;B PCN Walking Football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18</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3369334"/>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N&amp;B PCN Dieticians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18</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2243405"/>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N&amp;B PCN Care Coordinators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18</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69357780"/>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a:t>
                      </a:r>
                      <a:r>
                        <a:rPr lang="en-GB" sz="1400" b="0" i="0" u="none" strike="noStrike" dirty="0" err="1">
                          <a:solidFill>
                            <a:srgbClr val="000000"/>
                          </a:solidFill>
                          <a:effectLst/>
                          <a:latin typeface="Aptos Narrow" panose="020B0004020202020204" pitchFamily="34" charset="0"/>
                        </a:rPr>
                        <a:t>KeyRing</a:t>
                      </a:r>
                      <a:endParaRPr lang="en-GB" sz="1400" b="0" i="0" u="none" strike="noStrike" dirty="0">
                        <a:solidFill>
                          <a:srgbClr val="000000"/>
                        </a:solidFill>
                        <a:effectLst/>
                        <a:latin typeface="Aptos Narrow" panose="020B0004020202020204" pitchFamily="34" charset="0"/>
                      </a:endParaRP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18</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0272617"/>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Mary Ann Evans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a:solidFill>
                            <a:srgbClr val="000000"/>
                          </a:solidFill>
                          <a:effectLst/>
                          <a:latin typeface="Aptos Narrow" panose="020B0004020202020204" pitchFamily="34" charset="0"/>
                        </a:rPr>
                        <a:t>18</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9793085"/>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The Trussell Trust - Food Bank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dirty="0">
                          <a:solidFill>
                            <a:srgbClr val="000000"/>
                          </a:solidFill>
                          <a:effectLst/>
                          <a:latin typeface="Aptos Narrow" panose="020B0004020202020204" pitchFamily="34" charset="0"/>
                        </a:rPr>
                        <a:t>18</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1858245"/>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N&amp;B PCN &amp; Warwickshire Wildlife Trust - Gardening for Wellbeing Taster Sessions </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dirty="0">
                          <a:solidFill>
                            <a:srgbClr val="000000"/>
                          </a:solidFill>
                          <a:effectLst/>
                          <a:latin typeface="Aptos Narrow" panose="020B0004020202020204" pitchFamily="34" charset="0"/>
                        </a:rPr>
                        <a:t>16</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7869867"/>
                  </a:ext>
                </a:extLst>
              </a:tr>
              <a:tr h="167359">
                <a:tc>
                  <a:txBody>
                    <a:bodyPr/>
                    <a:lstStyle/>
                    <a:p>
                      <a:pPr algn="l" fontAlgn="b">
                        <a:buNone/>
                      </a:pPr>
                      <a:r>
                        <a:rPr lang="en-GB" sz="1400" b="0" i="0" u="none" strike="noStrike" dirty="0">
                          <a:solidFill>
                            <a:srgbClr val="000000"/>
                          </a:solidFill>
                          <a:effectLst/>
                          <a:latin typeface="Aptos Narrow" panose="020B0004020202020204" pitchFamily="34" charset="0"/>
                        </a:rPr>
                        <a:t> Mental Health Access Hub</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dirty="0">
                          <a:solidFill>
                            <a:srgbClr val="000000"/>
                          </a:solidFill>
                          <a:effectLst/>
                          <a:latin typeface="Aptos Narrow" panose="020B0004020202020204" pitchFamily="34" charset="0"/>
                        </a:rPr>
                        <a:t>16</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8379744"/>
                  </a:ext>
                </a:extLst>
              </a:tr>
              <a:tr h="167359">
                <a:tc>
                  <a:txBody>
                    <a:bodyPr/>
                    <a:lstStyle/>
                    <a:p>
                      <a:pPr algn="l" fontAlgn="b">
                        <a:buNone/>
                      </a:pPr>
                      <a:r>
                        <a:rPr lang="pt-BR" sz="1400" b="0" i="0" u="none" strike="noStrike" dirty="0">
                          <a:solidFill>
                            <a:srgbClr val="000000"/>
                          </a:solidFill>
                          <a:effectLst/>
                          <a:latin typeface="Aptos Narrow" panose="020B0004020202020204" pitchFamily="34" charset="0"/>
                        </a:rPr>
                        <a:t> N&amp;B PCN Pain Café</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400" b="0" i="0" u="none" strike="noStrike" dirty="0">
                          <a:solidFill>
                            <a:srgbClr val="000000"/>
                          </a:solidFill>
                          <a:effectLst/>
                          <a:latin typeface="Aptos Narrow" panose="020B0004020202020204" pitchFamily="34" charset="0"/>
                        </a:rPr>
                        <a:t>16</a:t>
                      </a:r>
                    </a:p>
                  </a:txBody>
                  <a:tcPr marL="5771" marR="5771" marT="57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576076"/>
                  </a:ext>
                </a:extLst>
              </a:tr>
            </a:tbl>
          </a:graphicData>
        </a:graphic>
      </p:graphicFrame>
    </p:spTree>
    <p:extLst>
      <p:ext uri="{BB962C8B-B14F-4D97-AF65-F5344CB8AC3E}">
        <p14:creationId xmlns:p14="http://schemas.microsoft.com/office/powerpoint/2010/main" val="3541751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E6B31C409A19A46BCECB8D58D4EF8A6" ma:contentTypeVersion="17" ma:contentTypeDescription="Create a new document." ma:contentTypeScope="" ma:versionID="0f9a91ba137287d8aa2180682ea4b5c5">
  <xsd:schema xmlns:xsd="http://www.w3.org/2001/XMLSchema" xmlns:xs="http://www.w3.org/2001/XMLSchema" xmlns:p="http://schemas.microsoft.com/office/2006/metadata/properties" xmlns:ns1="http://schemas.microsoft.com/sharepoint/v3" xmlns:ns2="e784ad13-a5a3-443d-b3c7-c2b75090a387" xmlns:ns3="7a11b3b4-1265-4afc-937b-33fbbf1cc3ca" targetNamespace="http://schemas.microsoft.com/office/2006/metadata/properties" ma:root="true" ma:fieldsID="9e759c05eecc3ef4381350f645910175" ns1:_="" ns2:_="" ns3:_="">
    <xsd:import namespace="http://schemas.microsoft.com/sharepoint/v3"/>
    <xsd:import namespace="e784ad13-a5a3-443d-b3c7-c2b75090a387"/>
    <xsd:import namespace="7a11b3b4-1265-4afc-937b-33fbbf1cc3c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CR" minOccurs="0"/>
                <xsd:element ref="ns3:SharedWithUsers" minOccurs="0"/>
                <xsd:element ref="ns3:SharedWithDetail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784ad13-a5a3-443d-b3c7-c2b75090a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1b3b4-1265-4afc-937b-33fbbf1cc3c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8195c8f2-e599-44ce-9637-a87f4227eaf6}" ma:internalName="TaxCatchAll" ma:showField="CatchAllData" ma:web="7a11b3b4-1265-4afc-937b-33fbbf1cc3ca">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784ad13-a5a3-443d-b3c7-c2b75090a387">
      <Terms xmlns="http://schemas.microsoft.com/office/infopath/2007/PartnerControls"/>
    </lcf76f155ced4ddcb4097134ff3c332f>
    <_ip_UnifiedCompliancePolicyProperties xmlns="http://schemas.microsoft.com/sharepoint/v3" xsi:nil="true"/>
    <TaxCatchAll xmlns="7a11b3b4-1265-4afc-937b-33fbbf1cc3ca" xsi:nil="true"/>
  </documentManagement>
</p:properties>
</file>

<file path=customXml/itemProps1.xml><?xml version="1.0" encoding="utf-8"?>
<ds:datastoreItem xmlns:ds="http://schemas.openxmlformats.org/officeDocument/2006/customXml" ds:itemID="{1ACB27FD-298A-42D0-8B12-1ADA6F379E89}">
  <ds:schemaRefs>
    <ds:schemaRef ds:uri="http://schemas.microsoft.com/sharepoint/v3/contenttype/forms"/>
  </ds:schemaRefs>
</ds:datastoreItem>
</file>

<file path=customXml/itemProps2.xml><?xml version="1.0" encoding="utf-8"?>
<ds:datastoreItem xmlns:ds="http://schemas.openxmlformats.org/officeDocument/2006/customXml" ds:itemID="{DD49BDC4-2373-47C2-8752-644A0F2675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784ad13-a5a3-443d-b3c7-c2b75090a387"/>
    <ds:schemaRef ds:uri="7a11b3b4-1265-4afc-937b-33fbbf1cc3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264DFE1-C2DF-4419-8A42-2E9B3B384FAE}">
  <ds:schemaRefs>
    <ds:schemaRef ds:uri="http://schemas.microsoft.com/office/2006/metadata/properties"/>
    <ds:schemaRef ds:uri="http://schemas.microsoft.com/office/infopath/2007/PartnerControls"/>
    <ds:schemaRef ds:uri="http://schemas.microsoft.com/sharepoint/v3"/>
    <ds:schemaRef ds:uri="e784ad13-a5a3-443d-b3c7-c2b75090a387"/>
    <ds:schemaRef ds:uri="7a11b3b4-1265-4afc-937b-33fbbf1cc3ca"/>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4735</TotalTime>
  <Words>1307</Words>
  <Application>Microsoft Office PowerPoint</Application>
  <PresentationFormat>Widescreen</PresentationFormat>
  <Paragraphs>315</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Aptos Display</vt:lpstr>
      <vt:lpstr>Aptos Narrow</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PAWLEY, Sophie (RED ROOFS SURGERY)</dc:creator>
  <cp:lastModifiedBy>ASHBY, Karen (RED ROOFS SURGERY)</cp:lastModifiedBy>
  <cp:revision>12</cp:revision>
  <dcterms:created xsi:type="dcterms:W3CDTF">2024-10-03T15:36:39Z</dcterms:created>
  <dcterms:modified xsi:type="dcterms:W3CDTF">2026-01-26T12:35:47Z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0x0101009E6B31C409A19A46BCECB8D58D4EF8A6</vt:lpwstr>
  </property>
  <property fmtid="{D5CDD505-2E9C-101B-9397-08002B2CF9AE}" pid="3" name="MediaServiceImageTags">
    <vt:lpwstr/>
  </property>
</Properties>
</file>