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1" r:id="rId9"/>
    <p:sldId id="260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25B0EE-F726-44F2-AB5D-327BBE716889}" v="139" dt="2025-04-29T14:33:55.8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62" d="100"/>
          <a:sy n="62" d="100"/>
        </p:scale>
        <p:origin x="7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0CA27-092E-4D73-8D66-AF832D4938FC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F91A8-6D36-4CE6-881A-82C24D193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701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57C49-4D36-8DC2-6E06-44EC499F7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85B2A-D1A5-59C4-0D67-02AB4D1C1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EDC5EC-B8A0-3204-9A92-2F4678F40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CD1D-A0ED-4E68-9675-0C6144EBDF3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51EC8-BE9D-68D7-BFF2-2B802ADD7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C1811-880F-8249-07DB-24E005682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EB14-B5E5-4776-A9B2-DE9395CA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864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A16A5-1F4C-EF98-BA60-F966095E0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BFCDD1-FAA4-E5F3-5D35-6B9A8FCABB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4AB2A-1470-8611-6459-E34A67174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CD1D-A0ED-4E68-9675-0C6144EBDF3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2DADC-F634-1CA5-6DCC-6313D5EC6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3BEF7-228B-06DF-4A4A-EBFF848E0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EB14-B5E5-4776-A9B2-DE9395CA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123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90BC79-A8FA-FDA2-C4E5-A8A77E65FF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F901AD-8ED8-13B3-3F10-7A16A6DDB4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135C4-74C5-F327-73C7-D51FE48E2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CD1D-A0ED-4E68-9675-0C6144EBDF3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05B56-8E15-9AB2-C362-6918CFBF5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799BA-3686-B2D7-01CF-C5934C0DF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EB14-B5E5-4776-A9B2-DE9395CA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196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35FE4-8D5C-6A4A-B78B-B3E15B40E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61B0A-7DDF-BA79-D8B6-C9CF02E5E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0E7D3-29A8-27DB-378B-3B8EFBD50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CD1D-A0ED-4E68-9675-0C6144EBDF3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F7A3-4572-207D-703F-7A85A118E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A74F3-116B-684C-BB8F-995F7E331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EB14-B5E5-4776-A9B2-DE9395CA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74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123BC-AB0D-63D9-FD32-621A94180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8A8F5-00CE-0135-23EB-AA486E8CD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C4CEB-0D60-B80B-13D7-D8E6E5EDC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CD1D-A0ED-4E68-9675-0C6144EBDF3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9FEC8-C563-280F-B1E5-B9663AACD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F6137-E787-C46C-9B81-E0AE44887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EB14-B5E5-4776-A9B2-DE9395CA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430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E33F6-DFEE-F07E-7CB2-55C1CF1D0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BA341-605A-9D5F-6CC2-69B0EAF8A4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57D50F-C253-C411-490F-21B3F8590D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C3C5A5-36B5-33D8-F6B8-0FD0BC7E6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CD1D-A0ED-4E68-9675-0C6144EBDF3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04A54-20B0-D22B-BFED-5F54E0EEE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15744F-D20C-345C-9612-49D5B2FD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EB14-B5E5-4776-A9B2-DE9395CA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51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FD05C-B7AE-320E-3CCC-B62E12489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DB9BC-283A-4ED6-7FEB-727820ED4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422D15-C001-415B-BF3C-B1DF84E2DB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1ADE65-7108-C06F-D49B-7374905BE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D9A5B9-8D86-6336-09A8-8C7D928F18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21FAAC-5BDA-0857-85A6-41D9E93A4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CD1D-A0ED-4E68-9675-0C6144EBDF3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F37728-AF3C-A067-FAA0-C259AF3E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134EE2-F3FD-4BC0-17A2-AD81D988C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EB14-B5E5-4776-A9B2-DE9395CA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40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C91EC-151D-1840-73BE-66F7311E8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7FD824-E830-E412-64C4-73E790047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CD1D-A0ED-4E68-9675-0C6144EBDF3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260002-A482-3071-ED9F-AD5CE5ED3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168E83-1161-35E3-0B63-D152B0446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EB14-B5E5-4776-A9B2-DE9395CA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647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03682A-0C71-7160-D09F-1B70A8333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CD1D-A0ED-4E68-9675-0C6144EBDF3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A498CF-9829-8C0D-AE67-E19FC27BD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033FE5-5B95-302D-5978-FCF8AC57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EB14-B5E5-4776-A9B2-DE9395CA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367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1D642-7AC3-6983-9C87-4644921F0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F0CA1-458E-CAD3-304C-63FC13417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D57207-7F97-C6F3-5832-E80D82527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B04679-DED3-2FBF-B5A3-C02647BB8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CD1D-A0ED-4E68-9675-0C6144EBDF3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4D522D-E59E-8873-F789-0E71535CE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C38D1B-79D8-E9F5-C2C2-6DF124965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EB14-B5E5-4776-A9B2-DE9395CA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79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D0B87-C430-F45B-E912-29D8AFC6D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E5AC95-740A-38CC-0654-87827F2E28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86C50D-5B8D-F4AA-B758-80F5365C9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7B79F6-1890-DBF4-F958-8B1F1E89B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CD1D-A0ED-4E68-9675-0C6144EBDF3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ABF930-3575-7BD4-2964-3EFF53035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C77FBC-C304-AD8B-8D24-A590D9883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EB14-B5E5-4776-A9B2-DE9395CA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91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020C3E-C0CF-7A9A-8A07-B11C19EF0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631CEA-784A-D2C5-FB12-3A3DCEDF6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CA4E2-7F5E-59DF-FCEC-18BF2897F1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51CD1D-A0ED-4E68-9675-0C6144EBDF3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7BE7E-EC30-3A43-DB26-C2D9922B7F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5F5A5-2A6B-F303-DF10-DED462146A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D5EB14-B5E5-4776-A9B2-DE9395CA3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621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Selected0">
            <a:extLst>
              <a:ext uri="{FF2B5EF4-FFF2-40B4-BE49-F238E27FC236}">
                <a16:creationId xmlns:a16="http://schemas.microsoft.com/office/drawing/2014/main" id="{762F7F70-B39B-E477-6746-F4A3B5966E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05"/>
          <a:stretch/>
        </p:blipFill>
        <p:spPr bwMode="auto">
          <a:xfrm>
            <a:off x="10081891" y="0"/>
            <a:ext cx="1772453" cy="137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CBF44ED-1FEF-B033-BE6A-D052FA64FF03}"/>
              </a:ext>
            </a:extLst>
          </p:cNvPr>
          <p:cNvSpPr txBox="1"/>
          <p:nvPr/>
        </p:nvSpPr>
        <p:spPr>
          <a:xfrm>
            <a:off x="3854546" y="380326"/>
            <a:ext cx="4482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SPLW Referrals Quarter 4 - 2024/2025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3354A109-7A74-666B-4A4E-BEB1ECEDB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72382"/>
            <a:ext cx="12192000" cy="365125"/>
          </a:xfrm>
        </p:spPr>
        <p:txBody>
          <a:bodyPr/>
          <a:lstStyle/>
          <a:p>
            <a:r>
              <a:rPr lang="en-GB" sz="1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These numbers reflect that referrals ceased from Woodlands , Rugby Road and </a:t>
            </a:r>
            <a:r>
              <a:rPr lang="en-GB" sz="16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Stockingford</a:t>
            </a:r>
            <a:r>
              <a:rPr lang="en-GB" sz="1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mid January 2025 and from Chaucer at the beginning of March 2025 in preparation for their exit from the PCN .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DA92BE-899E-B6F2-BBC4-4C7A815BEA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8" y="1708293"/>
            <a:ext cx="6031021" cy="369212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564A47D-330D-A711-872B-9F14245E24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968" y="1068583"/>
            <a:ext cx="5513320" cy="4720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38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F2489F-2069-87C7-EFDF-D12D4742ABE2}"/>
              </a:ext>
            </a:extLst>
          </p:cNvPr>
          <p:cNvSpPr txBox="1"/>
          <p:nvPr/>
        </p:nvSpPr>
        <p:spPr>
          <a:xfrm>
            <a:off x="3790534" y="411841"/>
            <a:ext cx="4610931" cy="410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HWBC Referrals Quarter 4 - 2024/2025</a:t>
            </a:r>
          </a:p>
        </p:txBody>
      </p:sp>
      <p:pic>
        <p:nvPicPr>
          <p:cNvPr id="6" name="imageSelected0">
            <a:extLst>
              <a:ext uri="{FF2B5EF4-FFF2-40B4-BE49-F238E27FC236}">
                <a16:creationId xmlns:a16="http://schemas.microsoft.com/office/drawing/2014/main" id="{878C405E-27B7-B6AF-6903-A60DA30066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05"/>
          <a:stretch/>
        </p:blipFill>
        <p:spPr bwMode="auto">
          <a:xfrm>
            <a:off x="10081891" y="0"/>
            <a:ext cx="1772453" cy="137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0E88CDE8-87EB-747C-CE78-311EFB271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" y="6254945"/>
            <a:ext cx="12192000" cy="365125"/>
          </a:xfrm>
        </p:spPr>
        <p:txBody>
          <a:bodyPr/>
          <a:lstStyle/>
          <a:p>
            <a:r>
              <a:rPr lang="en-GB" sz="1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These numbers reflect that referrals ceased from Woodlands , Rugby Road and </a:t>
            </a:r>
            <a:r>
              <a:rPr lang="en-GB" sz="16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Stockingford</a:t>
            </a:r>
            <a:r>
              <a:rPr lang="en-GB" sz="16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mid January 2025 and from Chaucer at the beginning of March 2025 in preparation for their exit from the PCN .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D4F50CE-3573-C261-52D8-47F25A3E23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0176" y="1806328"/>
            <a:ext cx="5591515" cy="38938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F231E6-A455-ECAE-5BEE-385DFD14F9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849" y="1376737"/>
            <a:ext cx="615315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398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Selected0">
            <a:extLst>
              <a:ext uri="{FF2B5EF4-FFF2-40B4-BE49-F238E27FC236}">
                <a16:creationId xmlns:a16="http://schemas.microsoft.com/office/drawing/2014/main" id="{E6D2BC65-B91C-8BA6-DC96-EA4563AB34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05"/>
          <a:stretch/>
        </p:blipFill>
        <p:spPr bwMode="auto">
          <a:xfrm>
            <a:off x="10081891" y="0"/>
            <a:ext cx="1772453" cy="137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4A47500-592F-5860-7C78-4C7E092ADC66}"/>
              </a:ext>
            </a:extLst>
          </p:cNvPr>
          <p:cNvSpPr txBox="1"/>
          <p:nvPr/>
        </p:nvSpPr>
        <p:spPr>
          <a:xfrm>
            <a:off x="4771787" y="242293"/>
            <a:ext cx="2648425" cy="404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Current Waiting Lists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F6D407-34AE-BB2E-10D8-763872BFE628}"/>
              </a:ext>
            </a:extLst>
          </p:cNvPr>
          <p:cNvSpPr txBox="1"/>
          <p:nvPr/>
        </p:nvSpPr>
        <p:spPr>
          <a:xfrm>
            <a:off x="317111" y="6030932"/>
            <a:ext cx="116943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Bedworth &amp; Bulkington no longer have a separate waiting list and has now been incorporated into Nuneaton North &amp; Nuneaton South due to the changes in localities as of the 1</a:t>
            </a:r>
            <a:r>
              <a:rPr lang="en-GB" sz="1600" baseline="30000" dirty="0"/>
              <a:t>st</a:t>
            </a:r>
            <a:r>
              <a:rPr lang="en-GB" sz="1600" dirty="0"/>
              <a:t> April.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477E06-F27F-21CE-6AF3-46A2F2B48A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7134" y="1050385"/>
            <a:ext cx="4657725" cy="32480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F635613-B3FB-D301-EDC6-D8DAF94281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0679" y="4640877"/>
            <a:ext cx="2970633" cy="115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285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B45046C-86F5-445A-E1E0-B20C90ECB1A2}"/>
              </a:ext>
            </a:extLst>
          </p:cNvPr>
          <p:cNvSpPr txBox="1"/>
          <p:nvPr/>
        </p:nvSpPr>
        <p:spPr>
          <a:xfrm>
            <a:off x="3821375" y="288258"/>
            <a:ext cx="4549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Top Referral Reasons</a:t>
            </a:r>
          </a:p>
        </p:txBody>
      </p:sp>
      <p:pic>
        <p:nvPicPr>
          <p:cNvPr id="2" name="imageSelected0">
            <a:extLst>
              <a:ext uri="{FF2B5EF4-FFF2-40B4-BE49-F238E27FC236}">
                <a16:creationId xmlns:a16="http://schemas.microsoft.com/office/drawing/2014/main" id="{54B0B336-59A4-A6C9-23B4-4B4EC29105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05"/>
          <a:stretch/>
        </p:blipFill>
        <p:spPr bwMode="auto">
          <a:xfrm>
            <a:off x="10081891" y="0"/>
            <a:ext cx="1772453" cy="137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6E7B47-9A46-908A-CF2D-17B0567241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8931" y="1973220"/>
            <a:ext cx="6605413" cy="41754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78F0A20-DF90-F897-5E9F-EDD6D5DDC5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656" y="867190"/>
            <a:ext cx="4717229" cy="562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861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399A372-D61F-9076-A6DF-1CAE4BEF3402}"/>
              </a:ext>
            </a:extLst>
          </p:cNvPr>
          <p:cNvSpPr txBox="1"/>
          <p:nvPr/>
        </p:nvSpPr>
        <p:spPr>
          <a:xfrm>
            <a:off x="3004069" y="432988"/>
            <a:ext cx="61838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Patient Feedback and ONS4 Improvement Scores</a:t>
            </a:r>
          </a:p>
        </p:txBody>
      </p:sp>
      <p:pic>
        <p:nvPicPr>
          <p:cNvPr id="2" name="imageSelected0">
            <a:extLst>
              <a:ext uri="{FF2B5EF4-FFF2-40B4-BE49-F238E27FC236}">
                <a16:creationId xmlns:a16="http://schemas.microsoft.com/office/drawing/2014/main" id="{075467CF-52D4-D9EC-EAE0-155834771F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05"/>
          <a:stretch/>
        </p:blipFill>
        <p:spPr bwMode="auto">
          <a:xfrm>
            <a:off x="10081891" y="0"/>
            <a:ext cx="1772453" cy="137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21A4F19-8FDE-720F-E520-073AEF7B9B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911" y="1768824"/>
            <a:ext cx="6340126" cy="413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CB5DE38-CA53-5A80-6A3D-CBB0773D9938}"/>
              </a:ext>
            </a:extLst>
          </p:cNvPr>
          <p:cNvSpPr txBox="1"/>
          <p:nvPr/>
        </p:nvSpPr>
        <p:spPr>
          <a:xfrm>
            <a:off x="6976197" y="1768825"/>
            <a:ext cx="47568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These improvement scores are based on 4 questions which are scored from 1 – 10. </a:t>
            </a:r>
          </a:p>
          <a:p>
            <a:endParaRPr lang="en-GB" dirty="0"/>
          </a:p>
          <a:p>
            <a:r>
              <a:rPr lang="en-GB" dirty="0"/>
              <a:t>1. Overall, how satisfied are you with your life nowadays?</a:t>
            </a:r>
          </a:p>
          <a:p>
            <a:r>
              <a:rPr lang="en-GB" dirty="0"/>
              <a:t>2. Overall, to what extent do you feel the things you do in your life are worthwhile?</a:t>
            </a:r>
          </a:p>
          <a:p>
            <a:r>
              <a:rPr lang="en-GB" dirty="0"/>
              <a:t>3. Overall, how happy did you feel yesterday?</a:t>
            </a:r>
          </a:p>
          <a:p>
            <a:r>
              <a:rPr lang="en-GB" dirty="0"/>
              <a:t>4. On a scale where 0 is “not at all anxious” and 10 is “completely anxious”, overall, how anxious did you feel yesterday?</a:t>
            </a:r>
          </a:p>
          <a:p>
            <a:endParaRPr lang="en-GB" dirty="0"/>
          </a:p>
          <a:p>
            <a:r>
              <a:rPr lang="en-GB" dirty="0"/>
              <a:t>The above questions are asked at the initial assessment and when discharging. </a:t>
            </a: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D89EB0-D59E-CDED-49AB-314E9F794E8C}"/>
              </a:ext>
            </a:extLst>
          </p:cNvPr>
          <p:cNvSpPr txBox="1"/>
          <p:nvPr/>
        </p:nvSpPr>
        <p:spPr>
          <a:xfrm rot="16200000">
            <a:off x="-1201831" y="3653505"/>
            <a:ext cx="2952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Percentage of Improvement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187098-2803-4A71-67EB-BD177E01C8F6}"/>
              </a:ext>
            </a:extLst>
          </p:cNvPr>
          <p:cNvSpPr txBox="1"/>
          <p:nvPr/>
        </p:nvSpPr>
        <p:spPr>
          <a:xfrm>
            <a:off x="3548600" y="3653505"/>
            <a:ext cx="1434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63%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6824AC-DD93-1A64-1CC9-B2F6447AB315}"/>
              </a:ext>
            </a:extLst>
          </p:cNvPr>
          <p:cNvSpPr txBox="1"/>
          <p:nvPr/>
        </p:nvSpPr>
        <p:spPr>
          <a:xfrm>
            <a:off x="1904586" y="5896584"/>
            <a:ext cx="4013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Average patient ONS4 Improvement</a:t>
            </a:r>
          </a:p>
        </p:txBody>
      </p:sp>
    </p:spTree>
    <p:extLst>
      <p:ext uri="{BB962C8B-B14F-4D97-AF65-F5344CB8AC3E}">
        <p14:creationId xmlns:p14="http://schemas.microsoft.com/office/powerpoint/2010/main" val="253598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1EAA2B4-8E54-DD88-DEC6-979F734DEEDF}"/>
              </a:ext>
            </a:extLst>
          </p:cNvPr>
          <p:cNvSpPr txBox="1"/>
          <p:nvPr/>
        </p:nvSpPr>
        <p:spPr>
          <a:xfrm>
            <a:off x="1611985" y="220014"/>
            <a:ext cx="8469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Top 30 Services Referred to by SPLW’s / HWBC’s in Quarter 4 - 2024/2025</a:t>
            </a:r>
          </a:p>
        </p:txBody>
      </p:sp>
      <p:pic>
        <p:nvPicPr>
          <p:cNvPr id="4" name="imageSelected0">
            <a:extLst>
              <a:ext uri="{FF2B5EF4-FFF2-40B4-BE49-F238E27FC236}">
                <a16:creationId xmlns:a16="http://schemas.microsoft.com/office/drawing/2014/main" id="{FA228B59-6FFD-6F05-3A13-FC84C7AD7C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05"/>
          <a:stretch/>
        </p:blipFill>
        <p:spPr bwMode="auto">
          <a:xfrm>
            <a:off x="10081891" y="0"/>
            <a:ext cx="1772453" cy="137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82C8E10-7ED8-4800-825F-1193181A9E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1127" y="1727400"/>
            <a:ext cx="5381625" cy="3771900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7E610D8-9037-AF2F-1A9E-9C6307F4D7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12807"/>
              </p:ext>
            </p:extLst>
          </p:nvPr>
        </p:nvGraphicFramePr>
        <p:xfrm>
          <a:off x="337656" y="750836"/>
          <a:ext cx="5616606" cy="5887150"/>
        </p:xfrm>
        <a:graphic>
          <a:graphicData uri="http://schemas.openxmlformats.org/drawingml/2006/table">
            <a:tbl>
              <a:tblPr/>
              <a:tblGrid>
                <a:gridCol w="4584141">
                  <a:extLst>
                    <a:ext uri="{9D8B030D-6E8A-4147-A177-3AD203B41FA5}">
                      <a16:colId xmlns:a16="http://schemas.microsoft.com/office/drawing/2014/main" val="2108592314"/>
                    </a:ext>
                  </a:extLst>
                </a:gridCol>
                <a:gridCol w="1032465">
                  <a:extLst>
                    <a:ext uri="{9D8B030D-6E8A-4147-A177-3AD203B41FA5}">
                      <a16:colId xmlns:a16="http://schemas.microsoft.com/office/drawing/2014/main" val="1276820815"/>
                    </a:ext>
                  </a:extLst>
                </a:gridCol>
              </a:tblGrid>
              <a:tr h="38074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Service name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Number of referrals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9695679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Bedworth Citizens Advice - CAB Nuneaton and Bedworth 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67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1756288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Law Centre - CAB - Health Justice Partnership Programme - Nuneaton 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63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986796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Adult Social Care - Warwickshire 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52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0981229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Volunteer Friends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46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988484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Talking Therapies Coventry and Warwickshire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43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2628256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PCN Mental Health Link Workers - Nuneaton and Bedworth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43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3100891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Walk and Talk - Nuneaton and Bedworth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40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3752317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Active Sky Blues - 12 week programme - Nuneaton and Bedworth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38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515586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Carers Trust 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34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8089676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Age UK Coventry &amp; Warwickshire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31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545946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Heart NBBC 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28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0988829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Department of Work and Pensions (DWP)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28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9631407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ISPA 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27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940687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Pure Physiotherapy - Primary Care Pain Management 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24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154156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The Guardians Grow Charity - The Makery 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23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9571395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Coventry and Warwickshire Mind - Wellbeing Hubs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22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3660725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PCN Health and Wellbeing Coach - Nuneaton and Bedworth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21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517552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Trussell Trust - Food Bank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21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408559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WorkWell Coventry &amp; Warwickshire 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0263520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Together Warwickshire 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118526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Nuneaton and Bedworth PCN - Seated Exercise Class - Nuneaton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19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0346057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Admiral Nurses - Coventry and Warwickshire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18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2570746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KeyRing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18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9255182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P3 Nuneaton 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15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069746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Stockingford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 Community Centre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15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005523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Get Fit With Rick /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Youtube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14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565811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Nuneaton and Bedworth PCN - Pain Cafe - Nuneaton 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14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011706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Mental Health Access Hub - Mental Health Access Hub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13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185847"/>
                  </a:ext>
                </a:extLst>
              </a:tr>
              <a:tr h="18130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Caring Together Warwickshire </a:t>
                      </a:r>
                    </a:p>
                  </a:txBody>
                  <a:tcPr marL="6996" marR="6996" marT="69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13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333424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550846D-BA96-8122-FE6F-0F9A171440C7}"/>
              </a:ext>
            </a:extLst>
          </p:cNvPr>
          <p:cNvSpPr txBox="1"/>
          <p:nvPr/>
        </p:nvSpPr>
        <p:spPr>
          <a:xfrm>
            <a:off x="6237740" y="5736951"/>
            <a:ext cx="60977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Signposts are made when either there is no referral process for a service or it is felt appropriate to empower a patient who is sufficiently able to make contact with a service themselves 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B28E83-936D-4548-4E98-A740C5B4AC2A}"/>
              </a:ext>
            </a:extLst>
          </p:cNvPr>
          <p:cNvSpPr txBox="1"/>
          <p:nvPr/>
        </p:nvSpPr>
        <p:spPr>
          <a:xfrm rot="16200000">
            <a:off x="4454572" y="3053783"/>
            <a:ext cx="35761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Number of Referrals / Signposts</a:t>
            </a:r>
          </a:p>
        </p:txBody>
      </p:sp>
    </p:spTree>
    <p:extLst>
      <p:ext uri="{BB962C8B-B14F-4D97-AF65-F5344CB8AC3E}">
        <p14:creationId xmlns:p14="http://schemas.microsoft.com/office/powerpoint/2010/main" val="3541751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Selected0">
            <a:extLst>
              <a:ext uri="{FF2B5EF4-FFF2-40B4-BE49-F238E27FC236}">
                <a16:creationId xmlns:a16="http://schemas.microsoft.com/office/drawing/2014/main" id="{7EF316C4-90C6-3966-F7D3-6C82C8DCD8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05"/>
          <a:stretch/>
        </p:blipFill>
        <p:spPr bwMode="auto">
          <a:xfrm>
            <a:off x="10081891" y="0"/>
            <a:ext cx="1772453" cy="137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4F0D160-31F9-59C2-A2A3-731B9F5B64E0}"/>
              </a:ext>
            </a:extLst>
          </p:cNvPr>
          <p:cNvSpPr txBox="1"/>
          <p:nvPr/>
        </p:nvSpPr>
        <p:spPr>
          <a:xfrm>
            <a:off x="1611985" y="220014"/>
            <a:ext cx="8469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Reduction in GP Contacts Following SPLW / HWBC Intervention April 2024 – March 2025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DB643B-BC2C-A962-5947-86E1B4E4D6CB}"/>
              </a:ext>
            </a:extLst>
          </p:cNvPr>
          <p:cNvSpPr/>
          <p:nvPr/>
        </p:nvSpPr>
        <p:spPr>
          <a:xfrm>
            <a:off x="8615066" y="3005837"/>
            <a:ext cx="255711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400" b="1" cap="none" spc="0" dirty="0">
                <a:ln w="12700" cmpd="sng">
                  <a:solidFill>
                    <a:srgbClr val="92D050"/>
                  </a:solidFill>
                  <a:prstDash val="solid"/>
                </a:ln>
                <a:solidFill>
                  <a:srgbClr val="92D050"/>
                </a:solidFill>
                <a:effectLst/>
              </a:rPr>
              <a:t>68%</a:t>
            </a:r>
          </a:p>
          <a:p>
            <a:pPr algn="ctr"/>
            <a:r>
              <a:rPr lang="en-GB" sz="3600" b="1" cap="none" spc="0" dirty="0">
                <a:ln w="12700" cmpd="sng">
                  <a:solidFill>
                    <a:srgbClr val="92D050"/>
                  </a:solidFill>
                  <a:prstDash val="solid"/>
                </a:ln>
                <a:solidFill>
                  <a:srgbClr val="92D050"/>
                </a:solidFill>
                <a:effectLst/>
              </a:rPr>
              <a:t>Reduction*</a:t>
            </a:r>
            <a:endParaRPr lang="en-GB" sz="4400" b="1" cap="none" spc="0" dirty="0">
              <a:ln w="12700" cmpd="sng">
                <a:solidFill>
                  <a:srgbClr val="92D050"/>
                </a:solidFill>
                <a:prstDash val="solid"/>
              </a:ln>
              <a:solidFill>
                <a:srgbClr val="92D050"/>
              </a:solidFill>
              <a:effectLst/>
            </a:endParaRP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21220935-30B4-1CA2-A04B-149346B86DC9}"/>
              </a:ext>
            </a:extLst>
          </p:cNvPr>
          <p:cNvSpPr/>
          <p:nvPr/>
        </p:nvSpPr>
        <p:spPr>
          <a:xfrm>
            <a:off x="7987770" y="2979498"/>
            <a:ext cx="650024" cy="1228443"/>
          </a:xfrm>
          <a:prstGeom prst="down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E05976-912C-AC48-184A-1BF19FE549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442" y="1621337"/>
            <a:ext cx="7125993" cy="426761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7524FC9-1438-963A-D54F-11D084EEED53}"/>
              </a:ext>
            </a:extLst>
          </p:cNvPr>
          <p:cNvSpPr txBox="1"/>
          <p:nvPr/>
        </p:nvSpPr>
        <p:spPr>
          <a:xfrm>
            <a:off x="2667785" y="3966327"/>
            <a:ext cx="952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12,924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A78874-CE5C-1CF6-0ABC-DD76BF7295CB}"/>
              </a:ext>
            </a:extLst>
          </p:cNvPr>
          <p:cNvSpPr txBox="1"/>
          <p:nvPr/>
        </p:nvSpPr>
        <p:spPr>
          <a:xfrm>
            <a:off x="5619946" y="4867331"/>
            <a:ext cx="952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4,012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EB64EB3-81C6-1042-2124-A12749DCE458}"/>
              </a:ext>
            </a:extLst>
          </p:cNvPr>
          <p:cNvSpPr txBox="1"/>
          <p:nvPr/>
        </p:nvSpPr>
        <p:spPr>
          <a:xfrm>
            <a:off x="8615066" y="2610166"/>
            <a:ext cx="215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Overall % Change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54C3FA-875B-E2E6-E225-ACDBF69EAA82}"/>
              </a:ext>
            </a:extLst>
          </p:cNvPr>
          <p:cNvSpPr txBox="1"/>
          <p:nvPr/>
        </p:nvSpPr>
        <p:spPr>
          <a:xfrm>
            <a:off x="7017248" y="5957741"/>
            <a:ext cx="49281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50" dirty="0"/>
              <a:t>*Based on the sample size of 481 patients March 2025 – April 2025. GP contact reduction is calculated by tracking the number of times the patient medical record is updated by a GP or similar job title (e.g. Doctor or General Practitioner) in the 90 days prior, during, and 90 days post Social Prescriber Link Worker intervention.</a:t>
            </a:r>
          </a:p>
        </p:txBody>
      </p:sp>
    </p:spTree>
    <p:extLst>
      <p:ext uri="{BB962C8B-B14F-4D97-AF65-F5344CB8AC3E}">
        <p14:creationId xmlns:p14="http://schemas.microsoft.com/office/powerpoint/2010/main" val="2780005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e784ad13-a5a3-443d-b3c7-c2b75090a387">
      <Terms xmlns="http://schemas.microsoft.com/office/infopath/2007/PartnerControls"/>
    </lcf76f155ced4ddcb4097134ff3c332f>
    <_ip_UnifiedCompliancePolicyProperties xmlns="http://schemas.microsoft.com/sharepoint/v3" xsi:nil="true"/>
    <TaxCatchAll xmlns="7a11b3b4-1265-4afc-937b-33fbbf1cc3c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6B31C409A19A46BCECB8D58D4EF8A6" ma:contentTypeVersion="17" ma:contentTypeDescription="Create a new document." ma:contentTypeScope="" ma:versionID="8552e0cf7de0ee2ab8b12e4e26e78d3d">
  <xsd:schema xmlns:xsd="http://www.w3.org/2001/XMLSchema" xmlns:xs="http://www.w3.org/2001/XMLSchema" xmlns:p="http://schemas.microsoft.com/office/2006/metadata/properties" xmlns:ns1="http://schemas.microsoft.com/sharepoint/v3" xmlns:ns2="e784ad13-a5a3-443d-b3c7-c2b75090a387" xmlns:ns3="7a11b3b4-1265-4afc-937b-33fbbf1cc3ca" targetNamespace="http://schemas.microsoft.com/office/2006/metadata/properties" ma:root="true" ma:fieldsID="01fd950a18538bdbab8c4402934c56a0" ns1:_="" ns2:_="" ns3:_="">
    <xsd:import namespace="http://schemas.microsoft.com/sharepoint/v3"/>
    <xsd:import namespace="e784ad13-a5a3-443d-b3c7-c2b75090a387"/>
    <xsd:import namespace="7a11b3b4-1265-4afc-937b-33fbbf1cc3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1:_ip_UnifiedCompliancePolicyProperties" minOccurs="0"/>
                <xsd:element ref="ns1:_ip_UnifiedCompliancePolicyUIAc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84ad13-a5a3-443d-b3c7-c2b75090a3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11b3b4-1265-4afc-937b-33fbbf1cc3ca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8195c8f2-e599-44ce-9637-a87f4227eaf6}" ma:internalName="TaxCatchAll" ma:showField="CatchAllData" ma:web="7a11b3b4-1265-4afc-937b-33fbbf1cc3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64DFE1-C2DF-4419-8A42-2E9B3B384FA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e784ad13-a5a3-443d-b3c7-c2b75090a387"/>
    <ds:schemaRef ds:uri="7a11b3b4-1265-4afc-937b-33fbbf1cc3ca"/>
  </ds:schemaRefs>
</ds:datastoreItem>
</file>

<file path=customXml/itemProps2.xml><?xml version="1.0" encoding="utf-8"?>
<ds:datastoreItem xmlns:ds="http://schemas.openxmlformats.org/officeDocument/2006/customXml" ds:itemID="{1ACB27FD-298A-42D0-8B12-1ADA6F379E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C1198E-B570-4019-B34F-DAF979E68F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784ad13-a5a3-443d-b3c7-c2b75090a387"/>
    <ds:schemaRef ds:uri="7a11b3b4-1265-4afc-937b-33fbbf1cc3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3654</TotalTime>
  <Words>580</Words>
  <Application>Microsoft Office PowerPoint</Application>
  <PresentationFormat>Widescreen</PresentationFormat>
  <Paragraphs>89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PAWLEY, Sophie (RED ROOFS SURGERY)</dc:creator>
  <cp:lastModifiedBy>ASHBY, Karen (RED ROOFS SURGERY)</cp:lastModifiedBy>
  <cp:revision>7</cp:revision>
  <dcterms:created xsi:type="dcterms:W3CDTF">2024-10-03T15:36:39Z</dcterms:created>
  <dcterms:modified xsi:type="dcterms:W3CDTF">2025-04-29T15:25:57Z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0x0101009E6B31C409A19A46BCECB8D58D4EF8A6</vt:lpwstr>
  </property>
  <property fmtid="{D5CDD505-2E9C-101B-9397-08002B2CF9AE}" pid="3" name="MediaServiceImageTags">
    <vt:lpwstr/>
  </property>
</Properties>
</file>