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3"/>
  </p:notesMasterIdLst>
  <p:sldIdLst>
    <p:sldId id="256" r:id="rId5"/>
    <p:sldId id="259" r:id="rId6"/>
    <p:sldId id="257" r:id="rId7"/>
    <p:sldId id="263" r:id="rId8"/>
    <p:sldId id="258" r:id="rId9"/>
    <p:sldId id="261" r:id="rId10"/>
    <p:sldId id="264" r:id="rId11"/>
    <p:sldId id="26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66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5ED75B8-36B4-4742-9D64-52534FF36F81}" v="162" dt="2025-07-14T10:37:01.08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94660"/>
  </p:normalViewPr>
  <p:slideViewPr>
    <p:cSldViewPr snapToGrid="0">
      <p:cViewPr varScale="1">
        <p:scale>
          <a:sx n="62" d="100"/>
          <a:sy n="62" d="100"/>
        </p:scale>
        <p:origin x="752" y="2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20CA27-092E-4D73-8D66-AF832D4938FC}" type="datetimeFigureOut">
              <a:rPr lang="en-GB" smtClean="0"/>
              <a:t>17/07/2025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12F91A8-6D36-4CE6-881A-82C24D193A36}" type="slidenum">
              <a:rPr lang="en-GB" smtClean="0"/>
              <a:t>‹#›</a:t>
            </a:fld>
            <a:endParaRPr lang="en-GB"/>
          </a:p>
        </p:txBody>
      </p:sp>
    </p:spTree>
    <p:extLst>
      <p:ext uri="{BB962C8B-B14F-4D97-AF65-F5344CB8AC3E}">
        <p14:creationId xmlns:p14="http://schemas.microsoft.com/office/powerpoint/2010/main" val="8577012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557C49-4D36-8DC2-6E06-44EC499F721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p>
        </p:txBody>
      </p:sp>
      <p:sp>
        <p:nvSpPr>
          <p:cNvPr id="3" name="Subtitle 2">
            <a:extLst>
              <a:ext uri="{FF2B5EF4-FFF2-40B4-BE49-F238E27FC236}">
                <a16:creationId xmlns:a16="http://schemas.microsoft.com/office/drawing/2014/main" id="{CCC85B2A-D1A5-59C4-0D67-02AB4D1C1D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p>
        </p:txBody>
      </p:sp>
      <p:sp>
        <p:nvSpPr>
          <p:cNvPr id="4" name="Date Placeholder 3">
            <a:extLst>
              <a:ext uri="{FF2B5EF4-FFF2-40B4-BE49-F238E27FC236}">
                <a16:creationId xmlns:a16="http://schemas.microsoft.com/office/drawing/2014/main" id="{67EDC5EC-B8A0-3204-9A92-2F4678F40CCA}"/>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FD251EC8-BE9D-68D7-BFF2-2B802ADD7DF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0C1811-880F-8249-07DB-24E00568204D}"/>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1628648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5A16A5-1F4C-EF98-BA60-F966095E043F}"/>
              </a:ext>
            </a:extLst>
          </p:cNvPr>
          <p:cNvSpPr>
            <a:spLocks noGrp="1"/>
          </p:cNvSpPr>
          <p:nvPr>
            <p:ph type="title"/>
          </p:nvPr>
        </p:nvSpPr>
        <p:spPr/>
        <p:txBody>
          <a:bodyPr/>
          <a:lstStyle/>
          <a:p>
            <a:r>
              <a:rPr lang="en-GB"/>
              <a:t>Click to edit Master title style</a:t>
            </a:r>
          </a:p>
        </p:txBody>
      </p:sp>
      <p:sp>
        <p:nvSpPr>
          <p:cNvPr id="3" name="Vertical Text Placeholder 2">
            <a:extLst>
              <a:ext uri="{FF2B5EF4-FFF2-40B4-BE49-F238E27FC236}">
                <a16:creationId xmlns:a16="http://schemas.microsoft.com/office/drawing/2014/main" id="{DBBFCDD1-FAA4-E5F3-5D35-6B9A8FCABB00}"/>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D614AB2A-1470-8611-6459-E34A67174607}"/>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6C92DADC-F634-1CA5-6DCC-6313D5EC6D8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B3BEF7-228B-06DF-4A4A-EBFF848E02E4}"/>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284123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790BC79-A8FA-FDA2-C4E5-A8A77E65FF41}"/>
              </a:ext>
            </a:extLst>
          </p:cNvPr>
          <p:cNvSpPr>
            <a:spLocks noGrp="1"/>
          </p:cNvSpPr>
          <p:nvPr>
            <p:ph type="title" orient="vert"/>
          </p:nvPr>
        </p:nvSpPr>
        <p:spPr>
          <a:xfrm>
            <a:off x="8724900" y="365125"/>
            <a:ext cx="2628900" cy="5811838"/>
          </a:xfrm>
        </p:spPr>
        <p:txBody>
          <a:bodyPr vert="eaVert"/>
          <a:lstStyle/>
          <a:p>
            <a:r>
              <a:rPr lang="en-GB"/>
              <a:t>Click to edit Master title style</a:t>
            </a:r>
          </a:p>
        </p:txBody>
      </p:sp>
      <p:sp>
        <p:nvSpPr>
          <p:cNvPr id="3" name="Vertical Text Placeholder 2">
            <a:extLst>
              <a:ext uri="{FF2B5EF4-FFF2-40B4-BE49-F238E27FC236}">
                <a16:creationId xmlns:a16="http://schemas.microsoft.com/office/drawing/2014/main" id="{C8F901AD-8ED8-13B3-3F10-7A16A6DDB423}"/>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9B9135C4-74C5-F327-73C7-D51FE48E2532}"/>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7E305B56-8E15-9AB2-C362-6918CFBF5E0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39799BA-3686-B2D7-01CF-C5934C0DF993}"/>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902196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835FE4-8D5C-6A4A-B78B-B3E15B40ED99}"/>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7FE61B0A-7DDF-BA79-D8B6-C9CF02E5EA42}"/>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3660E7D3-29A8-27DB-378B-3B8EFBD509F4}"/>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4724F7A3-4572-207D-703F-7A85A118E83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EAA74F3-116B-684C-BB8F-995F7E3312A5}"/>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9067450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C123BC-AB0D-63D9-FD32-621A9418050E}"/>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p>
        </p:txBody>
      </p:sp>
      <p:sp>
        <p:nvSpPr>
          <p:cNvPr id="3" name="Text Placeholder 2">
            <a:extLst>
              <a:ext uri="{FF2B5EF4-FFF2-40B4-BE49-F238E27FC236}">
                <a16:creationId xmlns:a16="http://schemas.microsoft.com/office/drawing/2014/main" id="{8178A8F5-00CE-0135-23EB-AA486E8CDFA3}"/>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56CC4CEB-0D60-B80B-13D7-D8E6E5EDC0D7}"/>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7519FEC8-C563-280F-B1E5-B9663AACDA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61F6137-E787-C46C-9B81-E0AE44887D85}"/>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065430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4E33F6-DFEE-F07E-7CB2-55C1CF1D0C2C}"/>
              </a:ext>
            </a:extLst>
          </p:cNvPr>
          <p:cNvSpPr>
            <a:spLocks noGrp="1"/>
          </p:cNvSpPr>
          <p:nvPr>
            <p:ph type="title"/>
          </p:nvPr>
        </p:nvSpPr>
        <p:spPr/>
        <p:txBody>
          <a:bodyPr/>
          <a:lstStyle/>
          <a:p>
            <a:r>
              <a:rPr lang="en-GB"/>
              <a:t>Click to edit Master title style</a:t>
            </a:r>
          </a:p>
        </p:txBody>
      </p:sp>
      <p:sp>
        <p:nvSpPr>
          <p:cNvPr id="3" name="Content Placeholder 2">
            <a:extLst>
              <a:ext uri="{FF2B5EF4-FFF2-40B4-BE49-F238E27FC236}">
                <a16:creationId xmlns:a16="http://schemas.microsoft.com/office/drawing/2014/main" id="{E6ABA341-605A-9D5F-6CC2-69B0EAF8A48C}"/>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Content Placeholder 3">
            <a:extLst>
              <a:ext uri="{FF2B5EF4-FFF2-40B4-BE49-F238E27FC236}">
                <a16:creationId xmlns:a16="http://schemas.microsoft.com/office/drawing/2014/main" id="{E157D50F-C253-C411-490F-21B3F8590D1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Date Placeholder 4">
            <a:extLst>
              <a:ext uri="{FF2B5EF4-FFF2-40B4-BE49-F238E27FC236}">
                <a16:creationId xmlns:a16="http://schemas.microsoft.com/office/drawing/2014/main" id="{B5C3C5A5-36B5-33D8-F6B8-0FD0BC7E6A8F}"/>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6" name="Footer Placeholder 5">
            <a:extLst>
              <a:ext uri="{FF2B5EF4-FFF2-40B4-BE49-F238E27FC236}">
                <a16:creationId xmlns:a16="http://schemas.microsoft.com/office/drawing/2014/main" id="{9EE04A54-20B0-D22B-BFED-5F54E0EEE4B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615744F-D20C-345C-9612-49D5B2FDE161}"/>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843515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3FD05C-B7AE-320E-3CCC-B62E12489876}"/>
              </a:ext>
            </a:extLst>
          </p:cNvPr>
          <p:cNvSpPr>
            <a:spLocks noGrp="1"/>
          </p:cNvSpPr>
          <p:nvPr>
            <p:ph type="title"/>
          </p:nvPr>
        </p:nvSpPr>
        <p:spPr>
          <a:xfrm>
            <a:off x="839788" y="365125"/>
            <a:ext cx="10515600" cy="1325563"/>
          </a:xfrm>
        </p:spPr>
        <p:txBody>
          <a:bodyPr/>
          <a:lstStyle/>
          <a:p>
            <a:r>
              <a:rPr lang="en-GB"/>
              <a:t>Click to edit Master title style</a:t>
            </a:r>
          </a:p>
        </p:txBody>
      </p:sp>
      <p:sp>
        <p:nvSpPr>
          <p:cNvPr id="3" name="Text Placeholder 2">
            <a:extLst>
              <a:ext uri="{FF2B5EF4-FFF2-40B4-BE49-F238E27FC236}">
                <a16:creationId xmlns:a16="http://schemas.microsoft.com/office/drawing/2014/main" id="{15FDB9BC-283A-4ED6-7FEB-727820ED499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F7422D15-C001-415B-BF3C-B1DF84E2DB4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5" name="Text Placeholder 4">
            <a:extLst>
              <a:ext uri="{FF2B5EF4-FFF2-40B4-BE49-F238E27FC236}">
                <a16:creationId xmlns:a16="http://schemas.microsoft.com/office/drawing/2014/main" id="{FD1ADE65-7108-C06F-D49B-7374905BE86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FFD9A5B9-8D86-6336-09A8-8C7D928F183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7" name="Date Placeholder 6">
            <a:extLst>
              <a:ext uri="{FF2B5EF4-FFF2-40B4-BE49-F238E27FC236}">
                <a16:creationId xmlns:a16="http://schemas.microsoft.com/office/drawing/2014/main" id="{F621FAAC-5BDA-0857-85A6-41D9E93A4EDA}"/>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8" name="Footer Placeholder 7">
            <a:extLst>
              <a:ext uri="{FF2B5EF4-FFF2-40B4-BE49-F238E27FC236}">
                <a16:creationId xmlns:a16="http://schemas.microsoft.com/office/drawing/2014/main" id="{8DF37728-AF3C-A067-FAA0-C259AF3E60D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8134EE2-F3FD-4BC0-17A2-AD81D988C51B}"/>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21914080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C91EC-151D-1840-73BE-66F7311E8FE1}"/>
              </a:ext>
            </a:extLst>
          </p:cNvPr>
          <p:cNvSpPr>
            <a:spLocks noGrp="1"/>
          </p:cNvSpPr>
          <p:nvPr>
            <p:ph type="title"/>
          </p:nvPr>
        </p:nvSpPr>
        <p:spPr/>
        <p:txBody>
          <a:bodyPr/>
          <a:lstStyle/>
          <a:p>
            <a:r>
              <a:rPr lang="en-GB"/>
              <a:t>Click to edit Master title style</a:t>
            </a:r>
          </a:p>
        </p:txBody>
      </p:sp>
      <p:sp>
        <p:nvSpPr>
          <p:cNvPr id="3" name="Date Placeholder 2">
            <a:extLst>
              <a:ext uri="{FF2B5EF4-FFF2-40B4-BE49-F238E27FC236}">
                <a16:creationId xmlns:a16="http://schemas.microsoft.com/office/drawing/2014/main" id="{007FD824-E830-E412-64C4-73E7900479A3}"/>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4" name="Footer Placeholder 3">
            <a:extLst>
              <a:ext uri="{FF2B5EF4-FFF2-40B4-BE49-F238E27FC236}">
                <a16:creationId xmlns:a16="http://schemas.microsoft.com/office/drawing/2014/main" id="{94260002-A482-3071-ED9F-AD5CE5ED32B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1168E83-1161-35E3-0B63-D152B0446EE7}"/>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15046471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03682A-0C71-7160-D09F-1B70A8333FF1}"/>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3" name="Footer Placeholder 2">
            <a:extLst>
              <a:ext uri="{FF2B5EF4-FFF2-40B4-BE49-F238E27FC236}">
                <a16:creationId xmlns:a16="http://schemas.microsoft.com/office/drawing/2014/main" id="{40A498CF-9829-8C0D-AE67-E19FC27BD05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F033FE5-5B95-302D-5978-FCF8AC57B580}"/>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533367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1D642-7AC3-6983-9C87-4644921F07EF}"/>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Content Placeholder 2">
            <a:extLst>
              <a:ext uri="{FF2B5EF4-FFF2-40B4-BE49-F238E27FC236}">
                <a16:creationId xmlns:a16="http://schemas.microsoft.com/office/drawing/2014/main" id="{4B7F0CA1-458E-CAD3-304C-63FC13417FC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Text Placeholder 3">
            <a:extLst>
              <a:ext uri="{FF2B5EF4-FFF2-40B4-BE49-F238E27FC236}">
                <a16:creationId xmlns:a16="http://schemas.microsoft.com/office/drawing/2014/main" id="{ECD57207-7F97-C6F3-5832-E80D825274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80B04679-DED3-2FBF-B5A3-C02647BB8A7C}"/>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6" name="Footer Placeholder 5">
            <a:extLst>
              <a:ext uri="{FF2B5EF4-FFF2-40B4-BE49-F238E27FC236}">
                <a16:creationId xmlns:a16="http://schemas.microsoft.com/office/drawing/2014/main" id="{1E4D522D-E59E-8873-F789-0E71535CE18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2C38D1B-79D8-E9F5-C2C2-6DF1249653E7}"/>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5817914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D0B87-C430-F45B-E912-29D8AFC6D00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p>
        </p:txBody>
      </p:sp>
      <p:sp>
        <p:nvSpPr>
          <p:cNvPr id="3" name="Picture Placeholder 2">
            <a:extLst>
              <a:ext uri="{FF2B5EF4-FFF2-40B4-BE49-F238E27FC236}">
                <a16:creationId xmlns:a16="http://schemas.microsoft.com/office/drawing/2014/main" id="{37E5AC95-740A-38CC-0654-87827F2E280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886C50D-5B8D-F4AA-B758-80F5365C95A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EC7B79F6-1890-DBF4-F958-8B1F1E89B6CB}"/>
              </a:ext>
            </a:extLst>
          </p:cNvPr>
          <p:cNvSpPr>
            <a:spLocks noGrp="1"/>
          </p:cNvSpPr>
          <p:nvPr>
            <p:ph type="dt" sz="half" idx="10"/>
          </p:nvPr>
        </p:nvSpPr>
        <p:spPr/>
        <p:txBody>
          <a:bodyPr/>
          <a:lstStyle/>
          <a:p>
            <a:fld id="{8351CD1D-A0ED-4E68-9675-0C6144EBDF3D}" type="datetimeFigureOut">
              <a:rPr lang="en-GB" smtClean="0"/>
              <a:t>17/07/2025</a:t>
            </a:fld>
            <a:endParaRPr lang="en-GB"/>
          </a:p>
        </p:txBody>
      </p:sp>
      <p:sp>
        <p:nvSpPr>
          <p:cNvPr id="6" name="Footer Placeholder 5">
            <a:extLst>
              <a:ext uri="{FF2B5EF4-FFF2-40B4-BE49-F238E27FC236}">
                <a16:creationId xmlns:a16="http://schemas.microsoft.com/office/drawing/2014/main" id="{2AABF930-3575-7BD4-2964-3EFF53035E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CC77FBC-C304-AD8B-8D24-A590D988353A}"/>
              </a:ext>
            </a:extLst>
          </p:cNvPr>
          <p:cNvSpPr>
            <a:spLocks noGrp="1"/>
          </p:cNvSpPr>
          <p:nvPr>
            <p:ph type="sldNum" sz="quarter" idx="12"/>
          </p:nvPr>
        </p:nvSpPr>
        <p:spPr/>
        <p:txBody>
          <a:bodyPr/>
          <a:lstStyle/>
          <a:p>
            <a:fld id="{9FD5EB14-B5E5-4776-A9B2-DE9395CA351A}" type="slidenum">
              <a:rPr lang="en-GB" smtClean="0"/>
              <a:t>‹#›</a:t>
            </a:fld>
            <a:endParaRPr lang="en-GB"/>
          </a:p>
        </p:txBody>
      </p:sp>
    </p:spTree>
    <p:extLst>
      <p:ext uri="{BB962C8B-B14F-4D97-AF65-F5344CB8AC3E}">
        <p14:creationId xmlns:p14="http://schemas.microsoft.com/office/powerpoint/2010/main" val="30239169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020C3E-C0CF-7A9A-8A07-B11C19EF08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p>
        </p:txBody>
      </p:sp>
      <p:sp>
        <p:nvSpPr>
          <p:cNvPr id="3" name="Text Placeholder 2">
            <a:extLst>
              <a:ext uri="{FF2B5EF4-FFF2-40B4-BE49-F238E27FC236}">
                <a16:creationId xmlns:a16="http://schemas.microsoft.com/office/drawing/2014/main" id="{F3631CEA-784A-D2C5-FB12-3A3DCEDF65A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4" name="Date Placeholder 3">
            <a:extLst>
              <a:ext uri="{FF2B5EF4-FFF2-40B4-BE49-F238E27FC236}">
                <a16:creationId xmlns:a16="http://schemas.microsoft.com/office/drawing/2014/main" id="{130CA4E2-7F5E-59DF-FCEC-18BF2897F1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351CD1D-A0ED-4E68-9675-0C6144EBDF3D}" type="datetimeFigureOut">
              <a:rPr lang="en-GB" smtClean="0"/>
              <a:t>17/07/2025</a:t>
            </a:fld>
            <a:endParaRPr lang="en-GB"/>
          </a:p>
        </p:txBody>
      </p:sp>
      <p:sp>
        <p:nvSpPr>
          <p:cNvPr id="5" name="Footer Placeholder 4">
            <a:extLst>
              <a:ext uri="{FF2B5EF4-FFF2-40B4-BE49-F238E27FC236}">
                <a16:creationId xmlns:a16="http://schemas.microsoft.com/office/drawing/2014/main" id="{3567BE7E-EC30-3A43-DB26-C2D9922B7F0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DE65F5A5-2A6B-F303-DF10-DED462146AC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9FD5EB14-B5E5-4776-A9B2-DE9395CA351A}" type="slidenum">
              <a:rPr lang="en-GB" smtClean="0"/>
              <a:t>‹#›</a:t>
            </a:fld>
            <a:endParaRPr lang="en-GB"/>
          </a:p>
        </p:txBody>
      </p:sp>
    </p:spTree>
    <p:extLst>
      <p:ext uri="{BB962C8B-B14F-4D97-AF65-F5344CB8AC3E}">
        <p14:creationId xmlns:p14="http://schemas.microsoft.com/office/powerpoint/2010/main" val="24646218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Selected0">
            <a:extLst>
              <a:ext uri="{FF2B5EF4-FFF2-40B4-BE49-F238E27FC236}">
                <a16:creationId xmlns:a16="http://schemas.microsoft.com/office/drawing/2014/main" id="{762F7F70-B39B-E477-6746-F4A3B5966E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5CBF44ED-1FEF-B033-BE6A-D052FA64FF03}"/>
              </a:ext>
            </a:extLst>
          </p:cNvPr>
          <p:cNvSpPr txBox="1"/>
          <p:nvPr/>
        </p:nvSpPr>
        <p:spPr>
          <a:xfrm>
            <a:off x="3625622" y="351017"/>
            <a:ext cx="4482905" cy="400110"/>
          </a:xfrm>
          <a:prstGeom prst="rect">
            <a:avLst/>
          </a:prstGeom>
          <a:noFill/>
        </p:spPr>
        <p:txBody>
          <a:bodyPr wrap="square" rtlCol="0">
            <a:spAutoFit/>
          </a:bodyPr>
          <a:lstStyle/>
          <a:p>
            <a:r>
              <a:rPr lang="en-GB" sz="2000" b="1" dirty="0"/>
              <a:t>SPLW Referrals Quarter 1 - 2025/2026</a:t>
            </a:r>
          </a:p>
        </p:txBody>
      </p:sp>
      <p:pic>
        <p:nvPicPr>
          <p:cNvPr id="11" name="Picture 10">
            <a:extLst>
              <a:ext uri="{FF2B5EF4-FFF2-40B4-BE49-F238E27FC236}">
                <a16:creationId xmlns:a16="http://schemas.microsoft.com/office/drawing/2014/main" id="{C9CFE66B-54C1-9E03-4D7E-986A31468768}"/>
              </a:ext>
            </a:extLst>
          </p:cNvPr>
          <p:cNvPicPr>
            <a:picLocks noChangeAspect="1"/>
          </p:cNvPicPr>
          <p:nvPr/>
        </p:nvPicPr>
        <p:blipFill rotWithShape="1">
          <a:blip r:embed="rId3"/>
          <a:srcRect l="5645" t="10508" r="1835" b="7327"/>
          <a:stretch/>
        </p:blipFill>
        <p:spPr>
          <a:xfrm>
            <a:off x="6394854" y="2416086"/>
            <a:ext cx="5468368" cy="2928272"/>
          </a:xfrm>
          <a:prstGeom prst="rect">
            <a:avLst/>
          </a:prstGeom>
        </p:spPr>
      </p:pic>
      <p:graphicFrame>
        <p:nvGraphicFramePr>
          <p:cNvPr id="15" name="Table 14">
            <a:extLst>
              <a:ext uri="{FF2B5EF4-FFF2-40B4-BE49-F238E27FC236}">
                <a16:creationId xmlns:a16="http://schemas.microsoft.com/office/drawing/2014/main" id="{93344FE9-C450-4527-6D78-611A4AF5E1A1}"/>
              </a:ext>
            </a:extLst>
          </p:cNvPr>
          <p:cNvGraphicFramePr>
            <a:graphicFrameLocks noGrp="1"/>
          </p:cNvGraphicFramePr>
          <p:nvPr>
            <p:extLst>
              <p:ext uri="{D42A27DB-BD31-4B8C-83A1-F6EECF244321}">
                <p14:modId xmlns:p14="http://schemas.microsoft.com/office/powerpoint/2010/main" val="192779115"/>
              </p:ext>
            </p:extLst>
          </p:nvPr>
        </p:nvGraphicFramePr>
        <p:xfrm>
          <a:off x="403810" y="1136341"/>
          <a:ext cx="5463264" cy="5095429"/>
        </p:xfrm>
        <a:graphic>
          <a:graphicData uri="http://schemas.openxmlformats.org/drawingml/2006/table">
            <a:tbl>
              <a:tblPr/>
              <a:tblGrid>
                <a:gridCol w="2027776">
                  <a:extLst>
                    <a:ext uri="{9D8B030D-6E8A-4147-A177-3AD203B41FA5}">
                      <a16:colId xmlns:a16="http://schemas.microsoft.com/office/drawing/2014/main" val="3540953335"/>
                    </a:ext>
                  </a:extLst>
                </a:gridCol>
                <a:gridCol w="938475">
                  <a:extLst>
                    <a:ext uri="{9D8B030D-6E8A-4147-A177-3AD203B41FA5}">
                      <a16:colId xmlns:a16="http://schemas.microsoft.com/office/drawing/2014/main" val="2730419593"/>
                    </a:ext>
                  </a:extLst>
                </a:gridCol>
                <a:gridCol w="1156335">
                  <a:extLst>
                    <a:ext uri="{9D8B030D-6E8A-4147-A177-3AD203B41FA5}">
                      <a16:colId xmlns:a16="http://schemas.microsoft.com/office/drawing/2014/main" val="1597842409"/>
                    </a:ext>
                  </a:extLst>
                </a:gridCol>
                <a:gridCol w="1340678">
                  <a:extLst>
                    <a:ext uri="{9D8B030D-6E8A-4147-A177-3AD203B41FA5}">
                      <a16:colId xmlns:a16="http://schemas.microsoft.com/office/drawing/2014/main" val="2586624221"/>
                    </a:ext>
                  </a:extLst>
                </a:gridCol>
              </a:tblGrid>
              <a:tr h="783913">
                <a:tc>
                  <a:txBody>
                    <a:bodyPr/>
                    <a:lstStyle/>
                    <a:p>
                      <a:pPr algn="l" fontAlgn="ctr"/>
                      <a:r>
                        <a:rPr lang="en-GB" sz="1400" b="1" i="0" u="none" strike="noStrike" dirty="0">
                          <a:solidFill>
                            <a:srgbClr val="000000"/>
                          </a:solidFill>
                          <a:effectLst/>
                          <a:latin typeface="Aptos" panose="020B0004020202020204" pitchFamily="34" charset="0"/>
                        </a:rPr>
                        <a:t> Practice Name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Aptos" panose="020B0004020202020204" pitchFamily="34" charset="0"/>
                        </a:rPr>
                        <a:t>No. Referrals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Aptos" panose="020B0004020202020204" pitchFamily="34" charset="0"/>
                        </a:rPr>
                        <a:t>Referral Percentage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Aptos" panose="020B0004020202020204" pitchFamily="34" charset="0"/>
                        </a:rPr>
                        <a:t>Representative Percentage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35219645"/>
                  </a:ext>
                </a:extLst>
              </a:tr>
              <a:tr h="391956">
                <a:tc>
                  <a:txBody>
                    <a:bodyPr/>
                    <a:lstStyle/>
                    <a:p>
                      <a:pPr algn="l" fontAlgn="ctr"/>
                      <a:r>
                        <a:rPr lang="en-GB" sz="1400" b="0" i="0" u="none" strike="noStrike" dirty="0">
                          <a:solidFill>
                            <a:srgbClr val="000000"/>
                          </a:solidFill>
                          <a:effectLst/>
                          <a:latin typeface="Aptos" panose="020B0004020202020204" pitchFamily="34" charset="0"/>
                        </a:rPr>
                        <a:t> Bedworth Health Centre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74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16.23%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20.79%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97241977"/>
                  </a:ext>
                </a:extLst>
              </a:tr>
              <a:tr h="391956">
                <a:tc>
                  <a:txBody>
                    <a:bodyPr/>
                    <a:lstStyle/>
                    <a:p>
                      <a:pPr algn="l" fontAlgn="ctr"/>
                      <a:r>
                        <a:rPr lang="en-GB" sz="1400" b="0" i="0" u="none" strike="noStrike" dirty="0">
                          <a:solidFill>
                            <a:srgbClr val="000000"/>
                          </a:solidFill>
                          <a:effectLst/>
                          <a:latin typeface="Aptos" panose="020B0004020202020204" pitchFamily="34" charset="0"/>
                        </a:rPr>
                        <a:t> </a:t>
                      </a:r>
                      <a:r>
                        <a:rPr lang="en-GB" sz="1400" b="0" i="0" u="none" strike="noStrike" dirty="0" err="1">
                          <a:solidFill>
                            <a:srgbClr val="000000"/>
                          </a:solidFill>
                          <a:effectLst/>
                          <a:latin typeface="Aptos" panose="020B0004020202020204" pitchFamily="34" charset="0"/>
                        </a:rPr>
                        <a:t>Riversley</a:t>
                      </a:r>
                      <a:r>
                        <a:rPr lang="en-GB" sz="1400" b="0" i="0" u="none" strike="noStrike" dirty="0">
                          <a:solidFill>
                            <a:srgbClr val="000000"/>
                          </a:solidFill>
                          <a:effectLst/>
                          <a:latin typeface="Aptos" panose="020B0004020202020204" pitchFamily="34" charset="0"/>
                        </a:rPr>
                        <a:t> Road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14.25%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1316427"/>
                  </a:ext>
                </a:extLst>
              </a:tr>
              <a:tr h="391956">
                <a:tc>
                  <a:txBody>
                    <a:bodyPr/>
                    <a:lstStyle/>
                    <a:p>
                      <a:pPr algn="l" fontAlgn="ctr"/>
                      <a:r>
                        <a:rPr lang="en-GB" sz="1400" b="0" i="0" u="none" strike="noStrike" dirty="0">
                          <a:solidFill>
                            <a:srgbClr val="000000"/>
                          </a:solidFill>
                          <a:effectLst/>
                          <a:latin typeface="Aptos" panose="020B0004020202020204" pitchFamily="34" charset="0"/>
                        </a:rPr>
                        <a:t> Old Mill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13.60%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13.10%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1843959"/>
                  </a:ext>
                </a:extLst>
              </a:tr>
              <a:tr h="391956">
                <a:tc>
                  <a:txBody>
                    <a:bodyPr/>
                    <a:lstStyle/>
                    <a:p>
                      <a:pPr algn="l" fontAlgn="ctr"/>
                      <a:r>
                        <a:rPr lang="en-GB" sz="1400" b="0" i="0" u="none" strike="noStrike" dirty="0">
                          <a:solidFill>
                            <a:srgbClr val="000000"/>
                          </a:solidFill>
                          <a:effectLst/>
                          <a:latin typeface="Aptos" panose="020B0004020202020204" pitchFamily="34" charset="0"/>
                        </a:rPr>
                        <a:t> Arbury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11.18%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9.49%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5405942"/>
                  </a:ext>
                </a:extLst>
              </a:tr>
              <a:tr h="391956">
                <a:tc>
                  <a:txBody>
                    <a:bodyPr/>
                    <a:lstStyle/>
                    <a:p>
                      <a:pPr algn="l" fontAlgn="ctr"/>
                      <a:r>
                        <a:rPr lang="en-GB" sz="1400" b="0" i="0" u="none" strike="noStrike" dirty="0">
                          <a:solidFill>
                            <a:srgbClr val="000000"/>
                          </a:solidFill>
                          <a:effectLst/>
                          <a:latin typeface="Aptos" panose="020B0004020202020204" pitchFamily="34" charset="0"/>
                        </a:rPr>
                        <a:t> Manor Court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10.96%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8.15%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13920380"/>
                  </a:ext>
                </a:extLst>
              </a:tr>
              <a:tr h="391956">
                <a:tc>
                  <a:txBody>
                    <a:bodyPr/>
                    <a:lstStyle/>
                    <a:p>
                      <a:pPr algn="l" fontAlgn="ctr"/>
                      <a:r>
                        <a:rPr lang="en-GB" sz="1400" b="0" i="0" u="none" strike="noStrike" dirty="0">
                          <a:solidFill>
                            <a:srgbClr val="000000"/>
                          </a:solidFill>
                          <a:effectLst/>
                          <a:latin typeface="Aptos" panose="020B0004020202020204" pitchFamily="34" charset="0"/>
                        </a:rPr>
                        <a:t> Red Roofs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10.75%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13.19%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19073702"/>
                  </a:ext>
                </a:extLst>
              </a:tr>
              <a:tr h="391956">
                <a:tc>
                  <a:txBody>
                    <a:bodyPr/>
                    <a:lstStyle/>
                    <a:p>
                      <a:pPr algn="l" fontAlgn="ctr"/>
                      <a:r>
                        <a:rPr lang="en-GB" sz="1400" b="0" i="0" u="none" strike="noStrike" dirty="0">
                          <a:solidFill>
                            <a:srgbClr val="000000"/>
                          </a:solidFill>
                          <a:effectLst/>
                          <a:latin typeface="Aptos" panose="020B0004020202020204" pitchFamily="34" charset="0"/>
                        </a:rPr>
                        <a:t> Bulkington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5.71%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46643604"/>
                  </a:ext>
                </a:extLst>
              </a:tr>
              <a:tr h="391956">
                <a:tc>
                  <a:txBody>
                    <a:bodyPr/>
                    <a:lstStyle/>
                    <a:p>
                      <a:pPr algn="l" fontAlgn="ctr"/>
                      <a:r>
                        <a:rPr lang="en-GB" sz="1400" b="0" i="0" u="none" strike="noStrike" dirty="0">
                          <a:solidFill>
                            <a:srgbClr val="000000"/>
                          </a:solidFill>
                          <a:effectLst/>
                          <a:latin typeface="Aptos" panose="020B0004020202020204" pitchFamily="34" charset="0"/>
                        </a:rPr>
                        <a:t> The Grange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6.58%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11.79%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1334467"/>
                  </a:ext>
                </a:extLst>
              </a:tr>
              <a:tr h="391956">
                <a:tc>
                  <a:txBody>
                    <a:bodyPr/>
                    <a:lstStyle/>
                    <a:p>
                      <a:pPr algn="l" fontAlgn="ctr"/>
                      <a:r>
                        <a:rPr lang="en-GB" sz="1400" b="0" i="0" u="none" strike="noStrike" dirty="0">
                          <a:solidFill>
                            <a:srgbClr val="000000"/>
                          </a:solidFill>
                          <a:effectLst/>
                          <a:latin typeface="Aptos" panose="020B0004020202020204" pitchFamily="34" charset="0"/>
                        </a:rPr>
                        <a:t> Chapel End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4.17%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4.81%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37893991"/>
                  </a:ext>
                </a:extLst>
              </a:tr>
              <a:tr h="391956">
                <a:tc>
                  <a:txBody>
                    <a:bodyPr/>
                    <a:lstStyle/>
                    <a:p>
                      <a:pPr algn="l" fontAlgn="ctr"/>
                      <a:r>
                        <a:rPr lang="en-GB" sz="1400" b="0" i="0" u="none" strike="noStrike" dirty="0">
                          <a:solidFill>
                            <a:srgbClr val="000000"/>
                          </a:solidFill>
                          <a:effectLst/>
                          <a:latin typeface="Aptos" panose="020B0004020202020204" pitchFamily="34" charset="0"/>
                        </a:rPr>
                        <a:t> Old Cole House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3.95%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3.68%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55416034"/>
                  </a:ext>
                </a:extLst>
              </a:tr>
              <a:tr h="391956">
                <a:tc>
                  <a:txBody>
                    <a:bodyPr/>
                    <a:lstStyle/>
                    <a:p>
                      <a:pPr algn="l" fontAlgn="ctr"/>
                      <a:r>
                        <a:rPr lang="en-GB" sz="1400" b="0" i="0" u="none" strike="noStrike" dirty="0">
                          <a:solidFill>
                            <a:srgbClr val="000000"/>
                          </a:solidFill>
                          <a:effectLst/>
                          <a:latin typeface="Aptos" panose="020B0004020202020204" pitchFamily="34" charset="0"/>
                        </a:rPr>
                        <a:t> Queens Road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2.67%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794102"/>
                  </a:ext>
                </a:extLst>
              </a:tr>
            </a:tbl>
          </a:graphicData>
        </a:graphic>
      </p:graphicFrame>
      <p:sp>
        <p:nvSpPr>
          <p:cNvPr id="16" name="TextBox 15">
            <a:extLst>
              <a:ext uri="{FF2B5EF4-FFF2-40B4-BE49-F238E27FC236}">
                <a16:creationId xmlns:a16="http://schemas.microsoft.com/office/drawing/2014/main" id="{6FA2C5B7-9928-6B5F-09B7-1ABE4363525A}"/>
              </a:ext>
            </a:extLst>
          </p:cNvPr>
          <p:cNvSpPr txBox="1"/>
          <p:nvPr/>
        </p:nvSpPr>
        <p:spPr>
          <a:xfrm rot="16200000">
            <a:off x="5894621" y="3749417"/>
            <a:ext cx="860614" cy="261610"/>
          </a:xfrm>
          <a:prstGeom prst="rect">
            <a:avLst/>
          </a:prstGeom>
          <a:noFill/>
        </p:spPr>
        <p:txBody>
          <a:bodyPr wrap="square" rtlCol="0">
            <a:spAutoFit/>
          </a:bodyPr>
          <a:lstStyle/>
          <a:p>
            <a:r>
              <a:rPr lang="en-GB" sz="1100" dirty="0"/>
              <a:t>GP Surgery</a:t>
            </a:r>
          </a:p>
        </p:txBody>
      </p:sp>
      <p:sp>
        <p:nvSpPr>
          <p:cNvPr id="17" name="TextBox 16">
            <a:extLst>
              <a:ext uri="{FF2B5EF4-FFF2-40B4-BE49-F238E27FC236}">
                <a16:creationId xmlns:a16="http://schemas.microsoft.com/office/drawing/2014/main" id="{89493F22-701F-A82C-3559-2E68E21D8381}"/>
              </a:ext>
            </a:extLst>
          </p:cNvPr>
          <p:cNvSpPr txBox="1"/>
          <p:nvPr/>
        </p:nvSpPr>
        <p:spPr>
          <a:xfrm>
            <a:off x="8806845" y="5366562"/>
            <a:ext cx="1432530" cy="261610"/>
          </a:xfrm>
          <a:prstGeom prst="rect">
            <a:avLst/>
          </a:prstGeom>
          <a:noFill/>
        </p:spPr>
        <p:txBody>
          <a:bodyPr wrap="square" rtlCol="0">
            <a:spAutoFit/>
          </a:bodyPr>
          <a:lstStyle/>
          <a:p>
            <a:r>
              <a:rPr lang="en-GB" sz="1100" dirty="0"/>
              <a:t>Number of Referrals </a:t>
            </a:r>
          </a:p>
        </p:txBody>
      </p:sp>
      <p:sp>
        <p:nvSpPr>
          <p:cNvPr id="18" name="TextBox 17">
            <a:extLst>
              <a:ext uri="{FF2B5EF4-FFF2-40B4-BE49-F238E27FC236}">
                <a16:creationId xmlns:a16="http://schemas.microsoft.com/office/drawing/2014/main" id="{97836C9C-2B06-98D5-325C-3D3D7F066A5D}"/>
              </a:ext>
            </a:extLst>
          </p:cNvPr>
          <p:cNvSpPr txBox="1"/>
          <p:nvPr/>
        </p:nvSpPr>
        <p:spPr>
          <a:xfrm>
            <a:off x="7834741" y="2024550"/>
            <a:ext cx="3049281" cy="369332"/>
          </a:xfrm>
          <a:prstGeom prst="rect">
            <a:avLst/>
          </a:prstGeom>
          <a:noFill/>
        </p:spPr>
        <p:txBody>
          <a:bodyPr wrap="square" rtlCol="0">
            <a:spAutoFit/>
          </a:bodyPr>
          <a:lstStyle/>
          <a:p>
            <a:r>
              <a:rPr lang="en-GB" b="1" dirty="0"/>
              <a:t>SPLW Referrals – Total 456 </a:t>
            </a:r>
          </a:p>
        </p:txBody>
      </p:sp>
    </p:spTree>
    <p:extLst>
      <p:ext uri="{BB962C8B-B14F-4D97-AF65-F5344CB8AC3E}">
        <p14:creationId xmlns:p14="http://schemas.microsoft.com/office/powerpoint/2010/main" val="3736385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5046C-86F5-445A-E1E0-B20C90ECB1A2}"/>
              </a:ext>
            </a:extLst>
          </p:cNvPr>
          <p:cNvSpPr txBox="1"/>
          <p:nvPr/>
        </p:nvSpPr>
        <p:spPr>
          <a:xfrm>
            <a:off x="2518706" y="288258"/>
            <a:ext cx="6062431" cy="400110"/>
          </a:xfrm>
          <a:prstGeom prst="rect">
            <a:avLst/>
          </a:prstGeom>
          <a:noFill/>
        </p:spPr>
        <p:txBody>
          <a:bodyPr wrap="square" rtlCol="0">
            <a:spAutoFit/>
          </a:bodyPr>
          <a:lstStyle/>
          <a:p>
            <a:pPr algn="ctr"/>
            <a:r>
              <a:rPr lang="en-GB" sz="2000" b="1" dirty="0"/>
              <a:t>SPLW Top Referral Reasons Quarter 1 - 2025/2026</a:t>
            </a:r>
          </a:p>
        </p:txBody>
      </p:sp>
      <p:pic>
        <p:nvPicPr>
          <p:cNvPr id="2" name="imageSelected0">
            <a:extLst>
              <a:ext uri="{FF2B5EF4-FFF2-40B4-BE49-F238E27FC236}">
                <a16:creationId xmlns:a16="http://schemas.microsoft.com/office/drawing/2014/main" id="{54B0B336-59A4-A6C9-23B4-4B4EC29105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B6D1ECC8-99B7-DD11-7618-63F7720170B5}"/>
              </a:ext>
            </a:extLst>
          </p:cNvPr>
          <p:cNvSpPr txBox="1"/>
          <p:nvPr/>
        </p:nvSpPr>
        <p:spPr>
          <a:xfrm rot="16200000">
            <a:off x="5049461" y="3845882"/>
            <a:ext cx="1262530" cy="261610"/>
          </a:xfrm>
          <a:prstGeom prst="rect">
            <a:avLst/>
          </a:prstGeom>
          <a:noFill/>
        </p:spPr>
        <p:txBody>
          <a:bodyPr wrap="square" rtlCol="0">
            <a:spAutoFit/>
          </a:bodyPr>
          <a:lstStyle/>
          <a:p>
            <a:r>
              <a:rPr lang="en-GB" sz="1100" dirty="0"/>
              <a:t>Referral Reason</a:t>
            </a:r>
          </a:p>
        </p:txBody>
      </p:sp>
      <p:sp>
        <p:nvSpPr>
          <p:cNvPr id="12" name="TextBox 11">
            <a:extLst>
              <a:ext uri="{FF2B5EF4-FFF2-40B4-BE49-F238E27FC236}">
                <a16:creationId xmlns:a16="http://schemas.microsoft.com/office/drawing/2014/main" id="{459967E4-A3F7-8D4D-BB9D-CD453311561E}"/>
              </a:ext>
            </a:extLst>
          </p:cNvPr>
          <p:cNvSpPr txBox="1"/>
          <p:nvPr/>
        </p:nvSpPr>
        <p:spPr>
          <a:xfrm>
            <a:off x="8581137" y="5781675"/>
            <a:ext cx="1432530" cy="261610"/>
          </a:xfrm>
          <a:prstGeom prst="rect">
            <a:avLst/>
          </a:prstGeom>
          <a:noFill/>
        </p:spPr>
        <p:txBody>
          <a:bodyPr wrap="square" rtlCol="0">
            <a:spAutoFit/>
          </a:bodyPr>
          <a:lstStyle/>
          <a:p>
            <a:r>
              <a:rPr lang="en-GB" sz="1100" dirty="0"/>
              <a:t>Number of Referrals </a:t>
            </a:r>
          </a:p>
        </p:txBody>
      </p:sp>
      <p:sp>
        <p:nvSpPr>
          <p:cNvPr id="13" name="TextBox 12">
            <a:extLst>
              <a:ext uri="{FF2B5EF4-FFF2-40B4-BE49-F238E27FC236}">
                <a16:creationId xmlns:a16="http://schemas.microsoft.com/office/drawing/2014/main" id="{31A776D9-E8EA-62EE-F4E7-FB88E9D7AEC8}"/>
              </a:ext>
            </a:extLst>
          </p:cNvPr>
          <p:cNvSpPr txBox="1"/>
          <p:nvPr/>
        </p:nvSpPr>
        <p:spPr>
          <a:xfrm>
            <a:off x="7448580" y="1802368"/>
            <a:ext cx="3049281" cy="369332"/>
          </a:xfrm>
          <a:prstGeom prst="rect">
            <a:avLst/>
          </a:prstGeom>
          <a:noFill/>
        </p:spPr>
        <p:txBody>
          <a:bodyPr wrap="square" rtlCol="0">
            <a:spAutoFit/>
          </a:bodyPr>
          <a:lstStyle/>
          <a:p>
            <a:r>
              <a:rPr lang="en-GB" b="1" dirty="0"/>
              <a:t>SPLW Top Referral Reasons </a:t>
            </a:r>
          </a:p>
        </p:txBody>
      </p:sp>
      <p:graphicFrame>
        <p:nvGraphicFramePr>
          <p:cNvPr id="3" name="Table 2">
            <a:extLst>
              <a:ext uri="{FF2B5EF4-FFF2-40B4-BE49-F238E27FC236}">
                <a16:creationId xmlns:a16="http://schemas.microsoft.com/office/drawing/2014/main" id="{BE0571F8-DC1E-7181-AA52-51077257A2E3}"/>
              </a:ext>
            </a:extLst>
          </p:cNvPr>
          <p:cNvGraphicFramePr>
            <a:graphicFrameLocks noGrp="1"/>
          </p:cNvGraphicFramePr>
          <p:nvPr>
            <p:extLst>
              <p:ext uri="{D42A27DB-BD31-4B8C-83A1-F6EECF244321}">
                <p14:modId xmlns:p14="http://schemas.microsoft.com/office/powerpoint/2010/main" val="2653823811"/>
              </p:ext>
            </p:extLst>
          </p:nvPr>
        </p:nvGraphicFramePr>
        <p:xfrm>
          <a:off x="472611" y="893853"/>
          <a:ext cx="4968361" cy="5568594"/>
        </p:xfrm>
        <a:graphic>
          <a:graphicData uri="http://schemas.openxmlformats.org/drawingml/2006/table">
            <a:tbl>
              <a:tblPr/>
              <a:tblGrid>
                <a:gridCol w="3207928">
                  <a:extLst>
                    <a:ext uri="{9D8B030D-6E8A-4147-A177-3AD203B41FA5}">
                      <a16:colId xmlns:a16="http://schemas.microsoft.com/office/drawing/2014/main" val="768364956"/>
                    </a:ext>
                  </a:extLst>
                </a:gridCol>
                <a:gridCol w="814006">
                  <a:extLst>
                    <a:ext uri="{9D8B030D-6E8A-4147-A177-3AD203B41FA5}">
                      <a16:colId xmlns:a16="http://schemas.microsoft.com/office/drawing/2014/main" val="1317089416"/>
                    </a:ext>
                  </a:extLst>
                </a:gridCol>
                <a:gridCol w="946427">
                  <a:extLst>
                    <a:ext uri="{9D8B030D-6E8A-4147-A177-3AD203B41FA5}">
                      <a16:colId xmlns:a16="http://schemas.microsoft.com/office/drawing/2014/main" val="3181947897"/>
                    </a:ext>
                  </a:extLst>
                </a:gridCol>
              </a:tblGrid>
              <a:tr h="390964">
                <a:tc gridSpan="3">
                  <a:txBody>
                    <a:bodyPr/>
                    <a:lstStyle/>
                    <a:p>
                      <a:pPr algn="ctr" fontAlgn="ctr"/>
                      <a:r>
                        <a:rPr lang="en-GB" sz="1400" b="1" i="0" u="none" strike="noStrike" dirty="0">
                          <a:solidFill>
                            <a:srgbClr val="000000"/>
                          </a:solidFill>
                          <a:effectLst/>
                          <a:latin typeface="Aptos" panose="020B0004020202020204" pitchFamily="34" charset="0"/>
                        </a:rPr>
                        <a:t>SPLW Top Reasons for Referrals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2661139477"/>
                  </a:ext>
                </a:extLst>
              </a:tr>
              <a:tr h="781928">
                <a:tc>
                  <a:txBody>
                    <a:bodyPr/>
                    <a:lstStyle/>
                    <a:p>
                      <a:pPr algn="l" fontAlgn="ctr"/>
                      <a:r>
                        <a:rPr lang="en-GB" sz="1400" b="1" i="0" u="none" strike="noStrike" dirty="0">
                          <a:solidFill>
                            <a:srgbClr val="000000"/>
                          </a:solidFill>
                          <a:effectLst/>
                          <a:latin typeface="Aptos" panose="020B0004020202020204" pitchFamily="34" charset="0"/>
                        </a:rPr>
                        <a:t> Reasons for Referral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a:solidFill>
                            <a:srgbClr val="000000"/>
                          </a:solidFill>
                          <a:effectLst/>
                          <a:latin typeface="Aptos" panose="020B0004020202020204" pitchFamily="34" charset="0"/>
                        </a:rPr>
                        <a:t>Number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Aptos" panose="020B0004020202020204" pitchFamily="34" charset="0"/>
                        </a:rPr>
                        <a:t>Percentage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0823398"/>
                  </a:ext>
                </a:extLst>
              </a:tr>
              <a:tr h="390964">
                <a:tc>
                  <a:txBody>
                    <a:bodyPr/>
                    <a:lstStyle/>
                    <a:p>
                      <a:pPr algn="l" fontAlgn="ctr"/>
                      <a:r>
                        <a:rPr lang="en-GB" sz="1400" b="0" i="0" u="none" strike="noStrike" dirty="0">
                          <a:solidFill>
                            <a:srgbClr val="000000"/>
                          </a:solidFill>
                          <a:effectLst/>
                          <a:latin typeface="Aptos" panose="020B0004020202020204" pitchFamily="34" charset="0"/>
                        </a:rPr>
                        <a:t> Mental Health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187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19.66%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5110984"/>
                  </a:ext>
                </a:extLst>
              </a:tr>
              <a:tr h="390964">
                <a:tc>
                  <a:txBody>
                    <a:bodyPr/>
                    <a:lstStyle/>
                    <a:p>
                      <a:pPr algn="l" fontAlgn="ctr"/>
                      <a:r>
                        <a:rPr lang="en-GB" sz="1400" b="0" i="0" u="none" strike="noStrike" dirty="0">
                          <a:solidFill>
                            <a:srgbClr val="000000"/>
                          </a:solidFill>
                          <a:effectLst/>
                          <a:latin typeface="Aptos" panose="020B0004020202020204" pitchFamily="34" charset="0"/>
                        </a:rPr>
                        <a:t> Loneliness / Isolation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12.93%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388297"/>
                  </a:ext>
                </a:extLst>
              </a:tr>
              <a:tr h="390964">
                <a:tc>
                  <a:txBody>
                    <a:bodyPr/>
                    <a:lstStyle/>
                    <a:p>
                      <a:pPr algn="l" fontAlgn="ctr"/>
                      <a:r>
                        <a:rPr lang="en-GB" sz="1400" b="0" i="0" u="none" strike="noStrike" dirty="0">
                          <a:solidFill>
                            <a:srgbClr val="000000"/>
                          </a:solidFill>
                          <a:effectLst/>
                          <a:latin typeface="Aptos" panose="020B0004020202020204" pitchFamily="34" charset="0"/>
                        </a:rPr>
                        <a:t> Finances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105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11.04%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37204019"/>
                  </a:ext>
                </a:extLst>
              </a:tr>
              <a:tr h="390964">
                <a:tc>
                  <a:txBody>
                    <a:bodyPr/>
                    <a:lstStyle/>
                    <a:p>
                      <a:pPr algn="l" fontAlgn="ctr"/>
                      <a:r>
                        <a:rPr lang="en-GB" sz="1400" b="0" i="0" u="none" strike="noStrike" dirty="0">
                          <a:solidFill>
                            <a:srgbClr val="000000"/>
                          </a:solidFill>
                          <a:effectLst/>
                          <a:latin typeface="Aptos" panose="020B0004020202020204" pitchFamily="34" charset="0"/>
                        </a:rPr>
                        <a:t> Day to Day Helping Hand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98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10.30%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8708675"/>
                  </a:ext>
                </a:extLst>
              </a:tr>
              <a:tr h="486062">
                <a:tc>
                  <a:txBody>
                    <a:bodyPr/>
                    <a:lstStyle/>
                    <a:p>
                      <a:pPr algn="l" fontAlgn="ctr"/>
                      <a:r>
                        <a:rPr lang="en-GB" sz="1400" b="0" i="0" u="none" strike="noStrike" dirty="0">
                          <a:solidFill>
                            <a:srgbClr val="000000"/>
                          </a:solidFill>
                          <a:effectLst/>
                          <a:latin typeface="Aptos" panose="020B0004020202020204" pitchFamily="34" charset="0"/>
                        </a:rPr>
                        <a:t> Managing a Long-term Health Condition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92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9.67%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1243023"/>
                  </a:ext>
                </a:extLst>
              </a:tr>
              <a:tr h="390964">
                <a:tc>
                  <a:txBody>
                    <a:bodyPr/>
                    <a:lstStyle/>
                    <a:p>
                      <a:pPr algn="l" fontAlgn="ctr"/>
                      <a:r>
                        <a:rPr lang="en-GB" sz="1400" b="0" i="0" u="none" strike="noStrike" dirty="0">
                          <a:solidFill>
                            <a:srgbClr val="000000"/>
                          </a:solidFill>
                          <a:effectLst/>
                          <a:latin typeface="Aptos" panose="020B0004020202020204" pitchFamily="34" charset="0"/>
                        </a:rPr>
                        <a:t> Caring Responsibilities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86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9.04%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45502670"/>
                  </a:ext>
                </a:extLst>
              </a:tr>
              <a:tr h="390964">
                <a:tc>
                  <a:txBody>
                    <a:bodyPr/>
                    <a:lstStyle/>
                    <a:p>
                      <a:pPr algn="l" fontAlgn="ctr"/>
                      <a:r>
                        <a:rPr lang="en-GB" sz="1400" b="0" i="0" u="none" strike="noStrike" dirty="0">
                          <a:solidFill>
                            <a:srgbClr val="000000"/>
                          </a:solidFill>
                          <a:effectLst/>
                          <a:latin typeface="Aptos" panose="020B0004020202020204" pitchFamily="34" charset="0"/>
                        </a:rPr>
                        <a:t> Housing Problem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7.15%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975526"/>
                  </a:ext>
                </a:extLst>
              </a:tr>
              <a:tr h="390964">
                <a:tc>
                  <a:txBody>
                    <a:bodyPr/>
                    <a:lstStyle/>
                    <a:p>
                      <a:pPr algn="l" fontAlgn="ctr"/>
                      <a:r>
                        <a:rPr lang="en-GB" sz="1400" b="0" i="0" u="none" strike="noStrike" dirty="0">
                          <a:solidFill>
                            <a:srgbClr val="000000"/>
                          </a:solidFill>
                          <a:effectLst/>
                          <a:latin typeface="Aptos" panose="020B0004020202020204" pitchFamily="34" charset="0"/>
                        </a:rPr>
                        <a:t> Motivation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5.99%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95873402"/>
                  </a:ext>
                </a:extLst>
              </a:tr>
              <a:tr h="390964">
                <a:tc>
                  <a:txBody>
                    <a:bodyPr/>
                    <a:lstStyle/>
                    <a:p>
                      <a:pPr algn="l" fontAlgn="ctr"/>
                      <a:r>
                        <a:rPr lang="en-GB" sz="1400" b="0" i="0" u="none" strike="noStrike" dirty="0">
                          <a:solidFill>
                            <a:srgbClr val="000000"/>
                          </a:solidFill>
                          <a:effectLst/>
                          <a:latin typeface="Aptos" panose="020B0004020202020204" pitchFamily="34" charset="0"/>
                        </a:rPr>
                        <a:t> Sedentary Lifestyle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5.15%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24385060"/>
                  </a:ext>
                </a:extLst>
              </a:tr>
              <a:tr h="390964">
                <a:tc>
                  <a:txBody>
                    <a:bodyPr/>
                    <a:lstStyle/>
                    <a:p>
                      <a:pPr algn="l" fontAlgn="ctr"/>
                      <a:r>
                        <a:rPr lang="en-GB" sz="1400" b="0" i="0" u="none" strike="noStrike" dirty="0">
                          <a:solidFill>
                            <a:srgbClr val="000000"/>
                          </a:solidFill>
                          <a:effectLst/>
                          <a:latin typeface="Aptos" panose="020B0004020202020204" pitchFamily="34" charset="0"/>
                        </a:rPr>
                        <a:t> Employment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46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4.84%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737369"/>
                  </a:ext>
                </a:extLst>
              </a:tr>
              <a:tr h="390964">
                <a:tc>
                  <a:txBody>
                    <a:bodyPr/>
                    <a:lstStyle/>
                    <a:p>
                      <a:pPr algn="l" fontAlgn="ctr"/>
                      <a:r>
                        <a:rPr lang="en-GB" sz="1400" b="0" i="0" u="none" strike="noStrike" dirty="0">
                          <a:solidFill>
                            <a:srgbClr val="000000"/>
                          </a:solidFill>
                          <a:effectLst/>
                          <a:latin typeface="Aptos" panose="020B0004020202020204" pitchFamily="34" charset="0"/>
                        </a:rPr>
                        <a:t> Bereavement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4.21%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8611636"/>
                  </a:ext>
                </a:extLst>
              </a:tr>
            </a:tbl>
          </a:graphicData>
        </a:graphic>
      </p:graphicFrame>
      <p:pic>
        <p:nvPicPr>
          <p:cNvPr id="9" name="Picture 8">
            <a:extLst>
              <a:ext uri="{FF2B5EF4-FFF2-40B4-BE49-F238E27FC236}">
                <a16:creationId xmlns:a16="http://schemas.microsoft.com/office/drawing/2014/main" id="{29816189-F400-DE71-3F10-C5928C6A71AE}"/>
              </a:ext>
            </a:extLst>
          </p:cNvPr>
          <p:cNvPicPr>
            <a:picLocks noChangeAspect="1"/>
          </p:cNvPicPr>
          <p:nvPr/>
        </p:nvPicPr>
        <p:blipFill>
          <a:blip r:embed="rId3"/>
          <a:stretch>
            <a:fillRect/>
          </a:stretch>
        </p:blipFill>
        <p:spPr>
          <a:xfrm>
            <a:off x="5912790" y="2337239"/>
            <a:ext cx="6039965" cy="3303273"/>
          </a:xfrm>
          <a:prstGeom prst="rect">
            <a:avLst/>
          </a:prstGeom>
        </p:spPr>
      </p:pic>
    </p:spTree>
    <p:extLst>
      <p:ext uri="{BB962C8B-B14F-4D97-AF65-F5344CB8AC3E}">
        <p14:creationId xmlns:p14="http://schemas.microsoft.com/office/powerpoint/2010/main" val="2931861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imageSelected0">
            <a:extLst>
              <a:ext uri="{FF2B5EF4-FFF2-40B4-BE49-F238E27FC236}">
                <a16:creationId xmlns:a16="http://schemas.microsoft.com/office/drawing/2014/main" id="{878C405E-27B7-B6AF-6903-A60DA300668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TextBox 6">
            <a:extLst>
              <a:ext uri="{FF2B5EF4-FFF2-40B4-BE49-F238E27FC236}">
                <a16:creationId xmlns:a16="http://schemas.microsoft.com/office/drawing/2014/main" id="{DDE3B9C7-58B5-2261-E46A-4968F01FEC98}"/>
              </a:ext>
            </a:extLst>
          </p:cNvPr>
          <p:cNvSpPr txBox="1"/>
          <p:nvPr/>
        </p:nvSpPr>
        <p:spPr>
          <a:xfrm>
            <a:off x="3625622" y="351017"/>
            <a:ext cx="4825920" cy="400110"/>
          </a:xfrm>
          <a:prstGeom prst="rect">
            <a:avLst/>
          </a:prstGeom>
          <a:noFill/>
        </p:spPr>
        <p:txBody>
          <a:bodyPr wrap="square" rtlCol="0">
            <a:spAutoFit/>
          </a:bodyPr>
          <a:lstStyle/>
          <a:p>
            <a:r>
              <a:rPr lang="en-GB" sz="2000" b="1" dirty="0"/>
              <a:t>HWBC Referrals Quarter 1 - 2025/2026</a:t>
            </a:r>
          </a:p>
        </p:txBody>
      </p:sp>
      <p:sp>
        <p:nvSpPr>
          <p:cNvPr id="11" name="TextBox 10">
            <a:extLst>
              <a:ext uri="{FF2B5EF4-FFF2-40B4-BE49-F238E27FC236}">
                <a16:creationId xmlns:a16="http://schemas.microsoft.com/office/drawing/2014/main" id="{B64E17B7-1CE9-68FB-4FF7-887E04B0959D}"/>
              </a:ext>
            </a:extLst>
          </p:cNvPr>
          <p:cNvSpPr txBox="1"/>
          <p:nvPr/>
        </p:nvSpPr>
        <p:spPr>
          <a:xfrm rot="16200000">
            <a:off x="5778044" y="4075311"/>
            <a:ext cx="860613" cy="261610"/>
          </a:xfrm>
          <a:prstGeom prst="rect">
            <a:avLst/>
          </a:prstGeom>
          <a:noFill/>
        </p:spPr>
        <p:txBody>
          <a:bodyPr wrap="square" rtlCol="0">
            <a:spAutoFit/>
          </a:bodyPr>
          <a:lstStyle/>
          <a:p>
            <a:r>
              <a:rPr lang="en-GB" sz="1100" dirty="0"/>
              <a:t>GP Surgery</a:t>
            </a:r>
          </a:p>
        </p:txBody>
      </p:sp>
      <p:sp>
        <p:nvSpPr>
          <p:cNvPr id="12" name="TextBox 11">
            <a:extLst>
              <a:ext uri="{FF2B5EF4-FFF2-40B4-BE49-F238E27FC236}">
                <a16:creationId xmlns:a16="http://schemas.microsoft.com/office/drawing/2014/main" id="{514CD547-94D6-B518-8293-DDFC606AF861}"/>
              </a:ext>
            </a:extLst>
          </p:cNvPr>
          <p:cNvSpPr txBox="1"/>
          <p:nvPr/>
        </p:nvSpPr>
        <p:spPr>
          <a:xfrm>
            <a:off x="8619302" y="5978623"/>
            <a:ext cx="1480155" cy="261610"/>
          </a:xfrm>
          <a:prstGeom prst="rect">
            <a:avLst/>
          </a:prstGeom>
          <a:noFill/>
        </p:spPr>
        <p:txBody>
          <a:bodyPr wrap="square" rtlCol="0">
            <a:spAutoFit/>
          </a:bodyPr>
          <a:lstStyle/>
          <a:p>
            <a:r>
              <a:rPr lang="en-GB" sz="1100" dirty="0"/>
              <a:t>Number of Referrals </a:t>
            </a:r>
          </a:p>
        </p:txBody>
      </p:sp>
      <p:sp>
        <p:nvSpPr>
          <p:cNvPr id="13" name="TextBox 12">
            <a:extLst>
              <a:ext uri="{FF2B5EF4-FFF2-40B4-BE49-F238E27FC236}">
                <a16:creationId xmlns:a16="http://schemas.microsoft.com/office/drawing/2014/main" id="{8B93639A-CFF5-9C03-1C03-4E1ED2AF4B32}"/>
              </a:ext>
            </a:extLst>
          </p:cNvPr>
          <p:cNvSpPr txBox="1"/>
          <p:nvPr/>
        </p:nvSpPr>
        <p:spPr>
          <a:xfrm>
            <a:off x="7834740" y="2064282"/>
            <a:ext cx="3049281" cy="369332"/>
          </a:xfrm>
          <a:prstGeom prst="rect">
            <a:avLst/>
          </a:prstGeom>
          <a:noFill/>
        </p:spPr>
        <p:txBody>
          <a:bodyPr wrap="square" rtlCol="0">
            <a:spAutoFit/>
          </a:bodyPr>
          <a:lstStyle/>
          <a:p>
            <a:r>
              <a:rPr lang="en-GB" b="1" dirty="0"/>
              <a:t>HWBC Referrals – Total 178</a:t>
            </a:r>
          </a:p>
        </p:txBody>
      </p:sp>
      <p:pic>
        <p:nvPicPr>
          <p:cNvPr id="5" name="Picture 4">
            <a:extLst>
              <a:ext uri="{FF2B5EF4-FFF2-40B4-BE49-F238E27FC236}">
                <a16:creationId xmlns:a16="http://schemas.microsoft.com/office/drawing/2014/main" id="{46FF000D-AEEC-FA10-4DD3-503A30C665EE}"/>
              </a:ext>
            </a:extLst>
          </p:cNvPr>
          <p:cNvPicPr>
            <a:picLocks noChangeAspect="1"/>
          </p:cNvPicPr>
          <p:nvPr/>
        </p:nvPicPr>
        <p:blipFill>
          <a:blip r:embed="rId3"/>
          <a:stretch>
            <a:fillRect/>
          </a:stretch>
        </p:blipFill>
        <p:spPr>
          <a:xfrm>
            <a:off x="6339155" y="2433613"/>
            <a:ext cx="5816568" cy="3545009"/>
          </a:xfrm>
          <a:prstGeom prst="rect">
            <a:avLst/>
          </a:prstGeom>
        </p:spPr>
      </p:pic>
      <p:graphicFrame>
        <p:nvGraphicFramePr>
          <p:cNvPr id="8" name="Table 7">
            <a:extLst>
              <a:ext uri="{FF2B5EF4-FFF2-40B4-BE49-F238E27FC236}">
                <a16:creationId xmlns:a16="http://schemas.microsoft.com/office/drawing/2014/main" id="{710ED54F-F8DA-8167-36FC-F15958366D95}"/>
              </a:ext>
            </a:extLst>
          </p:cNvPr>
          <p:cNvGraphicFramePr>
            <a:graphicFrameLocks noGrp="1"/>
          </p:cNvGraphicFramePr>
          <p:nvPr>
            <p:extLst>
              <p:ext uri="{D42A27DB-BD31-4B8C-83A1-F6EECF244321}">
                <p14:modId xmlns:p14="http://schemas.microsoft.com/office/powerpoint/2010/main" val="1283280297"/>
              </p:ext>
            </p:extLst>
          </p:nvPr>
        </p:nvGraphicFramePr>
        <p:xfrm>
          <a:off x="412028" y="955290"/>
          <a:ext cx="5440818" cy="5641038"/>
        </p:xfrm>
        <a:graphic>
          <a:graphicData uri="http://schemas.openxmlformats.org/drawingml/2006/table">
            <a:tbl>
              <a:tblPr/>
              <a:tblGrid>
                <a:gridCol w="2001031">
                  <a:extLst>
                    <a:ext uri="{9D8B030D-6E8A-4147-A177-3AD203B41FA5}">
                      <a16:colId xmlns:a16="http://schemas.microsoft.com/office/drawing/2014/main" val="2208013168"/>
                    </a:ext>
                  </a:extLst>
                </a:gridCol>
                <a:gridCol w="926096">
                  <a:extLst>
                    <a:ext uri="{9D8B030D-6E8A-4147-A177-3AD203B41FA5}">
                      <a16:colId xmlns:a16="http://schemas.microsoft.com/office/drawing/2014/main" val="460068951"/>
                    </a:ext>
                  </a:extLst>
                </a:gridCol>
                <a:gridCol w="1141083">
                  <a:extLst>
                    <a:ext uri="{9D8B030D-6E8A-4147-A177-3AD203B41FA5}">
                      <a16:colId xmlns:a16="http://schemas.microsoft.com/office/drawing/2014/main" val="1487496310"/>
                    </a:ext>
                  </a:extLst>
                </a:gridCol>
                <a:gridCol w="1372608">
                  <a:extLst>
                    <a:ext uri="{9D8B030D-6E8A-4147-A177-3AD203B41FA5}">
                      <a16:colId xmlns:a16="http://schemas.microsoft.com/office/drawing/2014/main" val="1691600097"/>
                    </a:ext>
                  </a:extLst>
                </a:gridCol>
              </a:tblGrid>
              <a:tr h="867852">
                <a:tc>
                  <a:txBody>
                    <a:bodyPr/>
                    <a:lstStyle/>
                    <a:p>
                      <a:pPr algn="l" fontAlgn="ctr"/>
                      <a:r>
                        <a:rPr lang="en-GB" sz="1400" b="1" i="0" u="none" strike="noStrike" dirty="0">
                          <a:solidFill>
                            <a:srgbClr val="000000"/>
                          </a:solidFill>
                          <a:effectLst/>
                          <a:latin typeface="Aptos" panose="020B0004020202020204" pitchFamily="34" charset="0"/>
                        </a:rPr>
                        <a:t> Practice Name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a:solidFill>
                            <a:srgbClr val="000000"/>
                          </a:solidFill>
                          <a:effectLst/>
                          <a:latin typeface="Aptos" panose="020B0004020202020204" pitchFamily="34" charset="0"/>
                        </a:rPr>
                        <a:t>No. Referrals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a:solidFill>
                            <a:srgbClr val="000000"/>
                          </a:solidFill>
                          <a:effectLst/>
                          <a:latin typeface="Aptos" panose="020B0004020202020204" pitchFamily="34" charset="0"/>
                        </a:rPr>
                        <a:t>Referral Percentage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a:solidFill>
                            <a:srgbClr val="000000"/>
                          </a:solidFill>
                          <a:effectLst/>
                          <a:latin typeface="Aptos" panose="020B0004020202020204" pitchFamily="34" charset="0"/>
                        </a:rPr>
                        <a:t>Representative Percentage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3937453"/>
                  </a:ext>
                </a:extLst>
              </a:tr>
              <a:tr h="433926">
                <a:tc>
                  <a:txBody>
                    <a:bodyPr/>
                    <a:lstStyle/>
                    <a:p>
                      <a:pPr algn="l" fontAlgn="ctr"/>
                      <a:r>
                        <a:rPr lang="en-GB" sz="1400" b="0" i="0" u="none" strike="noStrike" dirty="0">
                          <a:solidFill>
                            <a:srgbClr val="000000"/>
                          </a:solidFill>
                          <a:effectLst/>
                          <a:latin typeface="Aptos" panose="020B0004020202020204" pitchFamily="34" charset="0"/>
                        </a:rPr>
                        <a:t> Bedworth Health Centre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18.54%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20.79%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51086412"/>
                  </a:ext>
                </a:extLst>
              </a:tr>
              <a:tr h="433926">
                <a:tc>
                  <a:txBody>
                    <a:bodyPr/>
                    <a:lstStyle/>
                    <a:p>
                      <a:pPr algn="l" fontAlgn="ctr"/>
                      <a:r>
                        <a:rPr lang="en-GB" sz="1400" b="0" i="0" u="none" strike="noStrike" dirty="0">
                          <a:solidFill>
                            <a:srgbClr val="000000"/>
                          </a:solidFill>
                          <a:effectLst/>
                          <a:latin typeface="Aptos" panose="020B0004020202020204" pitchFamily="34" charset="0"/>
                        </a:rPr>
                        <a:t> Manor Court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17.42%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8.15%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1642736"/>
                  </a:ext>
                </a:extLst>
              </a:tr>
              <a:tr h="433926">
                <a:tc>
                  <a:txBody>
                    <a:bodyPr/>
                    <a:lstStyle/>
                    <a:p>
                      <a:pPr algn="l" fontAlgn="ctr"/>
                      <a:r>
                        <a:rPr lang="en-GB" sz="1400" b="0" i="0" u="none" strike="noStrike" dirty="0">
                          <a:solidFill>
                            <a:srgbClr val="000000"/>
                          </a:solidFill>
                          <a:effectLst/>
                          <a:latin typeface="Aptos" panose="020B0004020202020204" pitchFamily="34" charset="0"/>
                        </a:rPr>
                        <a:t> </a:t>
                      </a:r>
                      <a:r>
                        <a:rPr lang="en-GB" sz="1400" b="0" i="0" u="none" strike="noStrike" dirty="0" err="1">
                          <a:solidFill>
                            <a:srgbClr val="000000"/>
                          </a:solidFill>
                          <a:effectLst/>
                          <a:latin typeface="Aptos" panose="020B0004020202020204" pitchFamily="34" charset="0"/>
                        </a:rPr>
                        <a:t>Riversley</a:t>
                      </a:r>
                      <a:r>
                        <a:rPr lang="en-GB" sz="1400" b="0" i="0" u="none" strike="noStrike" dirty="0">
                          <a:solidFill>
                            <a:srgbClr val="000000"/>
                          </a:solidFill>
                          <a:effectLst/>
                          <a:latin typeface="Aptos" panose="020B0004020202020204" pitchFamily="34" charset="0"/>
                        </a:rPr>
                        <a:t> Road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25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14.04%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6.61%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9485495"/>
                  </a:ext>
                </a:extLst>
              </a:tr>
              <a:tr h="433926">
                <a:tc>
                  <a:txBody>
                    <a:bodyPr/>
                    <a:lstStyle/>
                    <a:p>
                      <a:pPr algn="l" fontAlgn="ctr"/>
                      <a:r>
                        <a:rPr lang="en-GB" sz="1400" b="0" i="0" u="none" strike="noStrike" dirty="0">
                          <a:solidFill>
                            <a:srgbClr val="000000"/>
                          </a:solidFill>
                          <a:effectLst/>
                          <a:latin typeface="Aptos" panose="020B0004020202020204" pitchFamily="34" charset="0"/>
                        </a:rPr>
                        <a:t> Red Roofs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11.80%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13.19%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52200918"/>
                  </a:ext>
                </a:extLst>
              </a:tr>
              <a:tr h="433926">
                <a:tc>
                  <a:txBody>
                    <a:bodyPr/>
                    <a:lstStyle/>
                    <a:p>
                      <a:pPr algn="l" fontAlgn="ctr"/>
                      <a:r>
                        <a:rPr lang="en-GB" sz="1400" b="0" i="0" u="none" strike="noStrike" dirty="0">
                          <a:solidFill>
                            <a:srgbClr val="000000"/>
                          </a:solidFill>
                          <a:effectLst/>
                          <a:latin typeface="Aptos" panose="020B0004020202020204" pitchFamily="34" charset="0"/>
                        </a:rPr>
                        <a:t> The Grange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6.74%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11.79%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196285"/>
                  </a:ext>
                </a:extLst>
              </a:tr>
              <a:tr h="433926">
                <a:tc>
                  <a:txBody>
                    <a:bodyPr/>
                    <a:lstStyle/>
                    <a:p>
                      <a:pPr algn="l" fontAlgn="ctr"/>
                      <a:r>
                        <a:rPr lang="en-GB" sz="1400" b="0" i="0" u="none" strike="noStrike" dirty="0">
                          <a:solidFill>
                            <a:srgbClr val="000000"/>
                          </a:solidFill>
                          <a:effectLst/>
                          <a:latin typeface="Aptos" panose="020B0004020202020204" pitchFamily="34" charset="0"/>
                        </a:rPr>
                        <a:t> Old Mill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13.10%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04743759"/>
                  </a:ext>
                </a:extLst>
              </a:tr>
              <a:tr h="433926">
                <a:tc>
                  <a:txBody>
                    <a:bodyPr/>
                    <a:lstStyle/>
                    <a:p>
                      <a:pPr algn="l" fontAlgn="ctr"/>
                      <a:r>
                        <a:rPr lang="en-GB" sz="1400" b="0" i="0" u="none" strike="noStrike" dirty="0">
                          <a:solidFill>
                            <a:srgbClr val="000000"/>
                          </a:solidFill>
                          <a:effectLst/>
                          <a:latin typeface="Aptos" panose="020B0004020202020204" pitchFamily="34" charset="0"/>
                        </a:rPr>
                        <a:t> Arbury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6.18%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9.49%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59295085"/>
                  </a:ext>
                </a:extLst>
              </a:tr>
              <a:tr h="433926">
                <a:tc>
                  <a:txBody>
                    <a:bodyPr/>
                    <a:lstStyle/>
                    <a:p>
                      <a:pPr algn="l" fontAlgn="ctr"/>
                      <a:r>
                        <a:rPr lang="en-GB" sz="1400" b="0" i="0" u="none" strike="noStrike" dirty="0">
                          <a:solidFill>
                            <a:srgbClr val="000000"/>
                          </a:solidFill>
                          <a:effectLst/>
                          <a:latin typeface="Aptos" panose="020B0004020202020204" pitchFamily="34" charset="0"/>
                        </a:rPr>
                        <a:t> Chapel End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4.81%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88400803"/>
                  </a:ext>
                </a:extLst>
              </a:tr>
              <a:tr h="433926">
                <a:tc>
                  <a:txBody>
                    <a:bodyPr/>
                    <a:lstStyle/>
                    <a:p>
                      <a:pPr algn="l" fontAlgn="ctr"/>
                      <a:r>
                        <a:rPr lang="en-GB" sz="1400" b="0" i="0" u="none" strike="noStrike" dirty="0">
                          <a:solidFill>
                            <a:srgbClr val="000000"/>
                          </a:solidFill>
                          <a:effectLst/>
                          <a:latin typeface="Aptos" panose="020B0004020202020204" pitchFamily="34" charset="0"/>
                        </a:rPr>
                        <a:t> Queens Road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5.62%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2.67%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53778743"/>
                  </a:ext>
                </a:extLst>
              </a:tr>
              <a:tr h="433926">
                <a:tc>
                  <a:txBody>
                    <a:bodyPr/>
                    <a:lstStyle/>
                    <a:p>
                      <a:pPr algn="l" fontAlgn="ctr"/>
                      <a:r>
                        <a:rPr lang="en-GB" sz="1400" b="0" i="0" u="none" strike="noStrike" dirty="0">
                          <a:solidFill>
                            <a:srgbClr val="000000"/>
                          </a:solidFill>
                          <a:effectLst/>
                          <a:latin typeface="Aptos" panose="020B0004020202020204" pitchFamily="34" charset="0"/>
                        </a:rPr>
                        <a:t> Bulkington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5.71%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17798730"/>
                  </a:ext>
                </a:extLst>
              </a:tr>
              <a:tr h="433926">
                <a:tc>
                  <a:txBody>
                    <a:bodyPr/>
                    <a:lstStyle/>
                    <a:p>
                      <a:pPr algn="l" fontAlgn="ctr"/>
                      <a:r>
                        <a:rPr lang="en-GB" sz="1400" b="0" i="0" u="none" strike="noStrike" dirty="0">
                          <a:solidFill>
                            <a:srgbClr val="000000"/>
                          </a:solidFill>
                          <a:effectLst/>
                          <a:latin typeface="Aptos" panose="020B0004020202020204" pitchFamily="34" charset="0"/>
                        </a:rPr>
                        <a:t> Old Cole House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3.93%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3.68%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29724381"/>
                  </a:ext>
                </a:extLst>
              </a:tr>
            </a:tbl>
          </a:graphicData>
        </a:graphic>
      </p:graphicFrame>
    </p:spTree>
    <p:extLst>
      <p:ext uri="{BB962C8B-B14F-4D97-AF65-F5344CB8AC3E}">
        <p14:creationId xmlns:p14="http://schemas.microsoft.com/office/powerpoint/2010/main" val="36803983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5B45046C-86F5-445A-E1E0-B20C90ECB1A2}"/>
              </a:ext>
            </a:extLst>
          </p:cNvPr>
          <p:cNvSpPr txBox="1"/>
          <p:nvPr/>
        </p:nvSpPr>
        <p:spPr>
          <a:xfrm>
            <a:off x="2545570" y="301923"/>
            <a:ext cx="6062431" cy="400110"/>
          </a:xfrm>
          <a:prstGeom prst="rect">
            <a:avLst/>
          </a:prstGeom>
          <a:noFill/>
        </p:spPr>
        <p:txBody>
          <a:bodyPr wrap="square" rtlCol="0">
            <a:spAutoFit/>
          </a:bodyPr>
          <a:lstStyle/>
          <a:p>
            <a:pPr algn="ctr"/>
            <a:r>
              <a:rPr lang="en-GB" sz="2000" b="1" dirty="0"/>
              <a:t>HWBC Top Referral Reasons Quarter 1 - 2025/2026</a:t>
            </a:r>
          </a:p>
        </p:txBody>
      </p:sp>
      <p:pic>
        <p:nvPicPr>
          <p:cNvPr id="2" name="imageSelected0">
            <a:extLst>
              <a:ext uri="{FF2B5EF4-FFF2-40B4-BE49-F238E27FC236}">
                <a16:creationId xmlns:a16="http://schemas.microsoft.com/office/drawing/2014/main" id="{54B0B336-59A4-A6C9-23B4-4B4EC29105F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TextBox 11">
            <a:extLst>
              <a:ext uri="{FF2B5EF4-FFF2-40B4-BE49-F238E27FC236}">
                <a16:creationId xmlns:a16="http://schemas.microsoft.com/office/drawing/2014/main" id="{14AF6FFA-3169-D198-DDCA-5F1BE453DBEF}"/>
              </a:ext>
            </a:extLst>
          </p:cNvPr>
          <p:cNvSpPr txBox="1"/>
          <p:nvPr/>
        </p:nvSpPr>
        <p:spPr>
          <a:xfrm rot="16200000">
            <a:off x="5464735" y="3745870"/>
            <a:ext cx="1262530" cy="261610"/>
          </a:xfrm>
          <a:prstGeom prst="rect">
            <a:avLst/>
          </a:prstGeom>
          <a:noFill/>
        </p:spPr>
        <p:txBody>
          <a:bodyPr wrap="square" rtlCol="0">
            <a:spAutoFit/>
          </a:bodyPr>
          <a:lstStyle/>
          <a:p>
            <a:r>
              <a:rPr lang="en-GB" sz="1100" dirty="0"/>
              <a:t>Referral Reason</a:t>
            </a:r>
          </a:p>
        </p:txBody>
      </p:sp>
      <p:sp>
        <p:nvSpPr>
          <p:cNvPr id="13" name="TextBox 12">
            <a:extLst>
              <a:ext uri="{FF2B5EF4-FFF2-40B4-BE49-F238E27FC236}">
                <a16:creationId xmlns:a16="http://schemas.microsoft.com/office/drawing/2014/main" id="{3D941B83-EE7A-56BB-A6C9-89D5279DC6C2}"/>
              </a:ext>
            </a:extLst>
          </p:cNvPr>
          <p:cNvSpPr txBox="1"/>
          <p:nvPr/>
        </p:nvSpPr>
        <p:spPr>
          <a:xfrm>
            <a:off x="8858202" y="5721469"/>
            <a:ext cx="1432530" cy="261610"/>
          </a:xfrm>
          <a:prstGeom prst="rect">
            <a:avLst/>
          </a:prstGeom>
          <a:noFill/>
        </p:spPr>
        <p:txBody>
          <a:bodyPr wrap="square" rtlCol="0">
            <a:spAutoFit/>
          </a:bodyPr>
          <a:lstStyle/>
          <a:p>
            <a:r>
              <a:rPr lang="en-GB" sz="1100" dirty="0"/>
              <a:t>Number of Referrals </a:t>
            </a:r>
          </a:p>
        </p:txBody>
      </p:sp>
      <p:sp>
        <p:nvSpPr>
          <p:cNvPr id="14" name="TextBox 13">
            <a:extLst>
              <a:ext uri="{FF2B5EF4-FFF2-40B4-BE49-F238E27FC236}">
                <a16:creationId xmlns:a16="http://schemas.microsoft.com/office/drawing/2014/main" id="{7F16576E-ACCA-AF9A-2D78-3DF2FB9D9978}"/>
              </a:ext>
            </a:extLst>
          </p:cNvPr>
          <p:cNvSpPr txBox="1"/>
          <p:nvPr/>
        </p:nvSpPr>
        <p:spPr>
          <a:xfrm>
            <a:off x="7578154" y="1722477"/>
            <a:ext cx="3438495" cy="369332"/>
          </a:xfrm>
          <a:prstGeom prst="rect">
            <a:avLst/>
          </a:prstGeom>
          <a:noFill/>
        </p:spPr>
        <p:txBody>
          <a:bodyPr wrap="square" rtlCol="0">
            <a:spAutoFit/>
          </a:bodyPr>
          <a:lstStyle/>
          <a:p>
            <a:r>
              <a:rPr lang="en-GB" b="1" dirty="0"/>
              <a:t>HWBC Top Referral Reasons </a:t>
            </a:r>
          </a:p>
        </p:txBody>
      </p:sp>
      <p:graphicFrame>
        <p:nvGraphicFramePr>
          <p:cNvPr id="3" name="Table 2">
            <a:extLst>
              <a:ext uri="{FF2B5EF4-FFF2-40B4-BE49-F238E27FC236}">
                <a16:creationId xmlns:a16="http://schemas.microsoft.com/office/drawing/2014/main" id="{D20476A5-5269-77EC-02EA-C8193360CAE7}"/>
              </a:ext>
            </a:extLst>
          </p:cNvPr>
          <p:cNvGraphicFramePr>
            <a:graphicFrameLocks noGrp="1"/>
          </p:cNvGraphicFramePr>
          <p:nvPr>
            <p:extLst>
              <p:ext uri="{D42A27DB-BD31-4B8C-83A1-F6EECF244321}">
                <p14:modId xmlns:p14="http://schemas.microsoft.com/office/powerpoint/2010/main" val="1955639668"/>
              </p:ext>
            </p:extLst>
          </p:nvPr>
        </p:nvGraphicFramePr>
        <p:xfrm>
          <a:off x="791109" y="1197061"/>
          <a:ext cx="4222678" cy="4786018"/>
        </p:xfrm>
        <a:graphic>
          <a:graphicData uri="http://schemas.openxmlformats.org/drawingml/2006/table">
            <a:tbl>
              <a:tblPr/>
              <a:tblGrid>
                <a:gridCol w="2232483">
                  <a:extLst>
                    <a:ext uri="{9D8B030D-6E8A-4147-A177-3AD203B41FA5}">
                      <a16:colId xmlns:a16="http://schemas.microsoft.com/office/drawing/2014/main" val="1335548538"/>
                    </a:ext>
                  </a:extLst>
                </a:gridCol>
                <a:gridCol w="1006451">
                  <a:extLst>
                    <a:ext uri="{9D8B030D-6E8A-4147-A177-3AD203B41FA5}">
                      <a16:colId xmlns:a16="http://schemas.microsoft.com/office/drawing/2014/main" val="2436920783"/>
                    </a:ext>
                  </a:extLst>
                </a:gridCol>
                <a:gridCol w="983744">
                  <a:extLst>
                    <a:ext uri="{9D8B030D-6E8A-4147-A177-3AD203B41FA5}">
                      <a16:colId xmlns:a16="http://schemas.microsoft.com/office/drawing/2014/main" val="1866401288"/>
                    </a:ext>
                  </a:extLst>
                </a:gridCol>
              </a:tblGrid>
              <a:tr h="521201">
                <a:tc gridSpan="3">
                  <a:txBody>
                    <a:bodyPr/>
                    <a:lstStyle/>
                    <a:p>
                      <a:pPr algn="ctr" fontAlgn="ctr"/>
                      <a:r>
                        <a:rPr lang="en-GB" sz="1400" b="1" i="0" u="none" strike="noStrike" dirty="0">
                          <a:solidFill>
                            <a:srgbClr val="000000"/>
                          </a:solidFill>
                          <a:effectLst/>
                          <a:latin typeface="Aptos" panose="020B0004020202020204" pitchFamily="34" charset="0"/>
                        </a:rPr>
                        <a:t>HWBC Top Reasons for Referrals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GB"/>
                    </a:p>
                  </a:txBody>
                  <a:tcPr/>
                </a:tc>
                <a:tc hMerge="1">
                  <a:txBody>
                    <a:bodyPr/>
                    <a:lstStyle/>
                    <a:p>
                      <a:endParaRPr lang="en-GB"/>
                    </a:p>
                  </a:txBody>
                  <a:tcPr/>
                </a:tc>
                <a:extLst>
                  <a:ext uri="{0D108BD9-81ED-4DB2-BD59-A6C34878D82A}">
                    <a16:rowId xmlns:a16="http://schemas.microsoft.com/office/drawing/2014/main" val="3366448520"/>
                  </a:ext>
                </a:extLst>
              </a:tr>
              <a:tr h="691894">
                <a:tc>
                  <a:txBody>
                    <a:bodyPr/>
                    <a:lstStyle/>
                    <a:p>
                      <a:pPr algn="l" fontAlgn="ctr"/>
                      <a:r>
                        <a:rPr lang="en-GB" sz="1400" b="1" i="0" u="none" strike="noStrike" dirty="0">
                          <a:solidFill>
                            <a:srgbClr val="000000"/>
                          </a:solidFill>
                          <a:effectLst/>
                          <a:latin typeface="Aptos" panose="020B0004020202020204" pitchFamily="34" charset="0"/>
                        </a:rPr>
                        <a:t> Reasons for Referral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a:solidFill>
                            <a:srgbClr val="000000"/>
                          </a:solidFill>
                          <a:effectLst/>
                          <a:latin typeface="Aptos" panose="020B0004020202020204" pitchFamily="34" charset="0"/>
                        </a:rPr>
                        <a:t>Number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Aptos" panose="020B0004020202020204" pitchFamily="34" charset="0"/>
                        </a:rPr>
                        <a:t>Percentage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87821370"/>
                  </a:ext>
                </a:extLst>
              </a:tr>
              <a:tr h="521201">
                <a:tc>
                  <a:txBody>
                    <a:bodyPr/>
                    <a:lstStyle/>
                    <a:p>
                      <a:pPr algn="l" fontAlgn="ctr"/>
                      <a:r>
                        <a:rPr lang="en-GB" sz="1400" b="0" i="0" u="none" strike="noStrike" dirty="0">
                          <a:solidFill>
                            <a:srgbClr val="000000"/>
                          </a:solidFill>
                          <a:effectLst/>
                          <a:latin typeface="Aptos" panose="020B0004020202020204" pitchFamily="34" charset="0"/>
                        </a:rPr>
                        <a:t> High Body Weight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98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31.21%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92728294"/>
                  </a:ext>
                </a:extLst>
              </a:tr>
              <a:tr h="521201">
                <a:tc>
                  <a:txBody>
                    <a:bodyPr/>
                    <a:lstStyle/>
                    <a:p>
                      <a:pPr algn="l" fontAlgn="ctr"/>
                      <a:r>
                        <a:rPr lang="en-GB" sz="1400" b="0" i="0" u="none" strike="noStrike" dirty="0">
                          <a:solidFill>
                            <a:srgbClr val="000000"/>
                          </a:solidFill>
                          <a:effectLst/>
                          <a:latin typeface="Aptos" panose="020B0004020202020204" pitchFamily="34" charset="0"/>
                        </a:rPr>
                        <a:t> Motivation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60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19.11%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7664551"/>
                  </a:ext>
                </a:extLst>
              </a:tr>
              <a:tr h="521201">
                <a:tc>
                  <a:txBody>
                    <a:bodyPr/>
                    <a:lstStyle/>
                    <a:p>
                      <a:pPr algn="l" fontAlgn="ctr"/>
                      <a:r>
                        <a:rPr lang="en-GB" sz="1400" b="0" i="0" u="none" strike="noStrike" dirty="0">
                          <a:solidFill>
                            <a:srgbClr val="000000"/>
                          </a:solidFill>
                          <a:effectLst/>
                          <a:latin typeface="Aptos" panose="020B0004020202020204" pitchFamily="34" charset="0"/>
                        </a:rPr>
                        <a:t> Eating Habits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15.29%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83737"/>
                  </a:ext>
                </a:extLst>
              </a:tr>
              <a:tr h="521201">
                <a:tc>
                  <a:txBody>
                    <a:bodyPr/>
                    <a:lstStyle/>
                    <a:p>
                      <a:pPr algn="l" fontAlgn="ctr"/>
                      <a:r>
                        <a:rPr lang="en-GB" sz="1400" b="0" i="0" u="none" strike="noStrike" dirty="0">
                          <a:solidFill>
                            <a:srgbClr val="000000"/>
                          </a:solidFill>
                          <a:effectLst/>
                          <a:latin typeface="Aptos" panose="020B0004020202020204" pitchFamily="34" charset="0"/>
                        </a:rPr>
                        <a:t> Sedentary Lifestyle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14.33%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1944685"/>
                  </a:ext>
                </a:extLst>
              </a:tr>
              <a:tr h="521201">
                <a:tc>
                  <a:txBody>
                    <a:bodyPr/>
                    <a:lstStyle/>
                    <a:p>
                      <a:pPr algn="l" fontAlgn="ctr"/>
                      <a:r>
                        <a:rPr lang="en-GB" sz="1400" b="0" i="0" u="none" strike="noStrike" dirty="0">
                          <a:solidFill>
                            <a:srgbClr val="000000"/>
                          </a:solidFill>
                          <a:effectLst/>
                          <a:latin typeface="Aptos" panose="020B0004020202020204" pitchFamily="34" charset="0"/>
                        </a:rPr>
                        <a:t> Mental Health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40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a:solidFill>
                            <a:srgbClr val="000000"/>
                          </a:solidFill>
                          <a:effectLst/>
                          <a:latin typeface="Aptos" panose="020B0004020202020204" pitchFamily="34" charset="0"/>
                        </a:rPr>
                        <a:t>12.74%</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057912"/>
                  </a:ext>
                </a:extLst>
              </a:tr>
              <a:tr h="966918">
                <a:tc>
                  <a:txBody>
                    <a:bodyPr/>
                    <a:lstStyle/>
                    <a:p>
                      <a:pPr algn="l" fontAlgn="ctr"/>
                      <a:r>
                        <a:rPr lang="en-GB" sz="1400" b="0" i="0" u="none" strike="noStrike" dirty="0">
                          <a:solidFill>
                            <a:srgbClr val="000000"/>
                          </a:solidFill>
                          <a:effectLst/>
                          <a:latin typeface="Aptos" panose="020B0004020202020204" pitchFamily="34" charset="0"/>
                        </a:rPr>
                        <a:t> Managing a Long-term Health Condition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23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0" i="0" u="none" strike="noStrike" dirty="0">
                          <a:solidFill>
                            <a:srgbClr val="000000"/>
                          </a:solidFill>
                          <a:effectLst/>
                          <a:latin typeface="Aptos" panose="020B0004020202020204" pitchFamily="34" charset="0"/>
                        </a:rPr>
                        <a:t>7.32%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62646839"/>
                  </a:ext>
                </a:extLst>
              </a:tr>
            </a:tbl>
          </a:graphicData>
        </a:graphic>
      </p:graphicFrame>
      <p:pic>
        <p:nvPicPr>
          <p:cNvPr id="7" name="Picture 6">
            <a:extLst>
              <a:ext uri="{FF2B5EF4-FFF2-40B4-BE49-F238E27FC236}">
                <a16:creationId xmlns:a16="http://schemas.microsoft.com/office/drawing/2014/main" id="{DCB61516-8E8A-A99D-4919-68CBD48EC50A}"/>
              </a:ext>
            </a:extLst>
          </p:cNvPr>
          <p:cNvPicPr>
            <a:picLocks noChangeAspect="1"/>
          </p:cNvPicPr>
          <p:nvPr/>
        </p:nvPicPr>
        <p:blipFill>
          <a:blip r:embed="rId3"/>
          <a:stretch>
            <a:fillRect/>
          </a:stretch>
        </p:blipFill>
        <p:spPr>
          <a:xfrm>
            <a:off x="6269764" y="2116876"/>
            <a:ext cx="5793325" cy="3579526"/>
          </a:xfrm>
          <a:prstGeom prst="rect">
            <a:avLst/>
          </a:prstGeom>
        </p:spPr>
      </p:pic>
    </p:spTree>
    <p:extLst>
      <p:ext uri="{BB962C8B-B14F-4D97-AF65-F5344CB8AC3E}">
        <p14:creationId xmlns:p14="http://schemas.microsoft.com/office/powerpoint/2010/main" val="505609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Selected0">
            <a:extLst>
              <a:ext uri="{FF2B5EF4-FFF2-40B4-BE49-F238E27FC236}">
                <a16:creationId xmlns:a16="http://schemas.microsoft.com/office/drawing/2014/main" id="{E6D2BC65-B91C-8BA6-DC96-EA4563AB34E6}"/>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24A47500-592F-5860-7C78-4C7E092ADC66}"/>
              </a:ext>
            </a:extLst>
          </p:cNvPr>
          <p:cNvSpPr txBox="1"/>
          <p:nvPr/>
        </p:nvSpPr>
        <p:spPr>
          <a:xfrm>
            <a:off x="4771787" y="242293"/>
            <a:ext cx="2648425" cy="404325"/>
          </a:xfrm>
          <a:prstGeom prst="rect">
            <a:avLst/>
          </a:prstGeom>
          <a:noFill/>
        </p:spPr>
        <p:txBody>
          <a:bodyPr wrap="square" rtlCol="0">
            <a:spAutoFit/>
          </a:bodyPr>
          <a:lstStyle/>
          <a:p>
            <a:r>
              <a:rPr lang="en-GB" sz="2000" b="1" dirty="0"/>
              <a:t>Current Waiting Lists</a:t>
            </a:r>
          </a:p>
        </p:txBody>
      </p:sp>
      <p:graphicFrame>
        <p:nvGraphicFramePr>
          <p:cNvPr id="5" name="Table 4">
            <a:extLst>
              <a:ext uri="{FF2B5EF4-FFF2-40B4-BE49-F238E27FC236}">
                <a16:creationId xmlns:a16="http://schemas.microsoft.com/office/drawing/2014/main" id="{EC5D96AD-0B49-5AEC-7FB3-01FF81AA74B9}"/>
              </a:ext>
            </a:extLst>
          </p:cNvPr>
          <p:cNvGraphicFramePr>
            <a:graphicFrameLocks noGrp="1"/>
          </p:cNvGraphicFramePr>
          <p:nvPr>
            <p:extLst>
              <p:ext uri="{D42A27DB-BD31-4B8C-83A1-F6EECF244321}">
                <p14:modId xmlns:p14="http://schemas.microsoft.com/office/powerpoint/2010/main" val="1460762374"/>
              </p:ext>
            </p:extLst>
          </p:nvPr>
        </p:nvGraphicFramePr>
        <p:xfrm>
          <a:off x="4049358" y="4906457"/>
          <a:ext cx="4093284" cy="1546674"/>
        </p:xfrm>
        <a:graphic>
          <a:graphicData uri="http://schemas.openxmlformats.org/drawingml/2006/table">
            <a:tbl>
              <a:tblPr/>
              <a:tblGrid>
                <a:gridCol w="2957575">
                  <a:extLst>
                    <a:ext uri="{9D8B030D-6E8A-4147-A177-3AD203B41FA5}">
                      <a16:colId xmlns:a16="http://schemas.microsoft.com/office/drawing/2014/main" val="2528712918"/>
                    </a:ext>
                  </a:extLst>
                </a:gridCol>
                <a:gridCol w="1135709">
                  <a:extLst>
                    <a:ext uri="{9D8B030D-6E8A-4147-A177-3AD203B41FA5}">
                      <a16:colId xmlns:a16="http://schemas.microsoft.com/office/drawing/2014/main" val="4213753708"/>
                    </a:ext>
                  </a:extLst>
                </a:gridCol>
              </a:tblGrid>
              <a:tr h="550446">
                <a:tc>
                  <a:txBody>
                    <a:bodyPr/>
                    <a:lstStyle/>
                    <a:p>
                      <a:pPr algn="l" fontAlgn="ctr"/>
                      <a:r>
                        <a:rPr lang="en-GB" sz="1600" b="0" i="0" u="none" strike="noStrike" dirty="0">
                          <a:solidFill>
                            <a:srgbClr val="000000"/>
                          </a:solidFill>
                          <a:effectLst/>
                          <a:latin typeface="Aptos" panose="020B0004020202020204" pitchFamily="34" charset="0"/>
                        </a:rPr>
                        <a:t> HWBC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600" b="0" i="0" u="none" strike="noStrike" dirty="0">
                          <a:solidFill>
                            <a:srgbClr val="000000"/>
                          </a:solidFill>
                          <a:effectLst/>
                          <a:latin typeface="Aptos" panose="020B0004020202020204" pitchFamily="34" charset="0"/>
                        </a:rPr>
                        <a:t>77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7338812"/>
                  </a:ext>
                </a:extLst>
              </a:tr>
              <a:tr h="498114">
                <a:tc>
                  <a:txBody>
                    <a:bodyPr/>
                    <a:lstStyle/>
                    <a:p>
                      <a:pPr algn="l" fontAlgn="ctr"/>
                      <a:r>
                        <a:rPr lang="en-GB" sz="1600" b="0" i="0" u="none" strike="noStrike" dirty="0">
                          <a:solidFill>
                            <a:srgbClr val="000000"/>
                          </a:solidFill>
                          <a:effectLst/>
                          <a:latin typeface="Aptos" panose="020B0004020202020204" pitchFamily="34" charset="0"/>
                        </a:rPr>
                        <a:t> Nuneaton North</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600" b="0" i="0" u="none" strike="noStrike" dirty="0">
                          <a:solidFill>
                            <a:srgbClr val="000000"/>
                          </a:solidFill>
                          <a:effectLst/>
                          <a:latin typeface="Aptos" panose="020B0004020202020204" pitchFamily="34" charset="0"/>
                        </a:rPr>
                        <a:t>99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69330716"/>
                  </a:ext>
                </a:extLst>
              </a:tr>
              <a:tr h="498114">
                <a:tc>
                  <a:txBody>
                    <a:bodyPr/>
                    <a:lstStyle/>
                    <a:p>
                      <a:pPr algn="l" fontAlgn="ctr"/>
                      <a:r>
                        <a:rPr lang="en-GB" sz="1600" b="0" i="0" u="none" strike="noStrike" dirty="0">
                          <a:solidFill>
                            <a:srgbClr val="000000"/>
                          </a:solidFill>
                          <a:effectLst/>
                          <a:latin typeface="Aptos" panose="020B0004020202020204" pitchFamily="34" charset="0"/>
                        </a:rPr>
                        <a:t> Nuneaton South</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600" b="0" i="0" u="none" strike="noStrike" dirty="0">
                          <a:solidFill>
                            <a:srgbClr val="000000"/>
                          </a:solidFill>
                          <a:effectLst/>
                          <a:latin typeface="Aptos" panose="020B0004020202020204" pitchFamily="34" charset="0"/>
                        </a:rPr>
                        <a:t>130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44385613"/>
                  </a:ext>
                </a:extLst>
              </a:tr>
            </a:tbl>
          </a:graphicData>
        </a:graphic>
      </p:graphicFrame>
      <p:pic>
        <p:nvPicPr>
          <p:cNvPr id="7" name="Picture 6">
            <a:extLst>
              <a:ext uri="{FF2B5EF4-FFF2-40B4-BE49-F238E27FC236}">
                <a16:creationId xmlns:a16="http://schemas.microsoft.com/office/drawing/2014/main" id="{6CE15F3F-9BAC-88C2-BE7E-712DE2B085D8}"/>
              </a:ext>
            </a:extLst>
          </p:cNvPr>
          <p:cNvPicPr>
            <a:picLocks noChangeAspect="1"/>
          </p:cNvPicPr>
          <p:nvPr/>
        </p:nvPicPr>
        <p:blipFill>
          <a:blip r:embed="rId3"/>
          <a:stretch>
            <a:fillRect/>
          </a:stretch>
        </p:blipFill>
        <p:spPr>
          <a:xfrm>
            <a:off x="3600449" y="804862"/>
            <a:ext cx="4991100" cy="3943350"/>
          </a:xfrm>
          <a:prstGeom prst="rect">
            <a:avLst/>
          </a:prstGeom>
        </p:spPr>
      </p:pic>
    </p:spTree>
    <p:extLst>
      <p:ext uri="{BB962C8B-B14F-4D97-AF65-F5344CB8AC3E}">
        <p14:creationId xmlns:p14="http://schemas.microsoft.com/office/powerpoint/2010/main" val="2660285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 name="Picture 17">
            <a:extLst>
              <a:ext uri="{FF2B5EF4-FFF2-40B4-BE49-F238E27FC236}">
                <a16:creationId xmlns:a16="http://schemas.microsoft.com/office/drawing/2014/main" id="{6521E93D-3EF4-BE39-9920-2997D32A91D7}"/>
              </a:ext>
            </a:extLst>
          </p:cNvPr>
          <p:cNvPicPr>
            <a:picLocks noChangeAspect="1"/>
          </p:cNvPicPr>
          <p:nvPr/>
        </p:nvPicPr>
        <p:blipFill>
          <a:blip r:embed="rId2"/>
          <a:stretch>
            <a:fillRect/>
          </a:stretch>
        </p:blipFill>
        <p:spPr>
          <a:xfrm>
            <a:off x="999937" y="1351780"/>
            <a:ext cx="4723701" cy="3076217"/>
          </a:xfrm>
          <a:prstGeom prst="rect">
            <a:avLst/>
          </a:prstGeom>
        </p:spPr>
      </p:pic>
      <p:sp>
        <p:nvSpPr>
          <p:cNvPr id="8" name="TextBox 7">
            <a:extLst>
              <a:ext uri="{FF2B5EF4-FFF2-40B4-BE49-F238E27FC236}">
                <a16:creationId xmlns:a16="http://schemas.microsoft.com/office/drawing/2014/main" id="{0399A372-D61F-9076-A6DF-1CAE4BEF3402}"/>
              </a:ext>
            </a:extLst>
          </p:cNvPr>
          <p:cNvSpPr txBox="1"/>
          <p:nvPr/>
        </p:nvSpPr>
        <p:spPr>
          <a:xfrm>
            <a:off x="1466392" y="424627"/>
            <a:ext cx="8732439" cy="400110"/>
          </a:xfrm>
          <a:prstGeom prst="rect">
            <a:avLst/>
          </a:prstGeom>
          <a:noFill/>
        </p:spPr>
        <p:txBody>
          <a:bodyPr wrap="square" rtlCol="0">
            <a:spAutoFit/>
          </a:bodyPr>
          <a:lstStyle/>
          <a:p>
            <a:pPr algn="ctr"/>
            <a:r>
              <a:rPr lang="en-GB" sz="2000" b="1" dirty="0"/>
              <a:t>SPLW &amp; HWBC ONS4 Average Improvement Scores Quarter 1 - 2025/2026</a:t>
            </a:r>
          </a:p>
        </p:txBody>
      </p:sp>
      <p:pic>
        <p:nvPicPr>
          <p:cNvPr id="2" name="imageSelected0">
            <a:extLst>
              <a:ext uri="{FF2B5EF4-FFF2-40B4-BE49-F238E27FC236}">
                <a16:creationId xmlns:a16="http://schemas.microsoft.com/office/drawing/2014/main" id="{075467CF-52D4-D9EC-EAE0-155834771F4E}"/>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a:extLst>
              <a:ext uri="{FF2B5EF4-FFF2-40B4-BE49-F238E27FC236}">
                <a16:creationId xmlns:a16="http://schemas.microsoft.com/office/drawing/2014/main" id="{ACB5DE38-CA53-5A80-6A3D-CBB0773D9938}"/>
              </a:ext>
            </a:extLst>
          </p:cNvPr>
          <p:cNvSpPr txBox="1"/>
          <p:nvPr/>
        </p:nvSpPr>
        <p:spPr>
          <a:xfrm>
            <a:off x="645339" y="5247418"/>
            <a:ext cx="5744972" cy="2092881"/>
          </a:xfrm>
          <a:prstGeom prst="rect">
            <a:avLst/>
          </a:prstGeom>
          <a:noFill/>
        </p:spPr>
        <p:txBody>
          <a:bodyPr wrap="square" rtlCol="0">
            <a:spAutoFit/>
          </a:bodyPr>
          <a:lstStyle/>
          <a:p>
            <a:r>
              <a:rPr lang="en-GB" sz="1100" dirty="0"/>
              <a:t>These improvement scores are based on 4 questions which are scored from 1 – 10 which are asked at the initial assessment and upon discharge. </a:t>
            </a:r>
          </a:p>
          <a:p>
            <a:endParaRPr lang="en-GB" sz="1100" dirty="0"/>
          </a:p>
          <a:p>
            <a:r>
              <a:rPr lang="en-GB" sz="1100" dirty="0"/>
              <a:t>1. Overall, how satisfied are you with your life nowadays?</a:t>
            </a:r>
          </a:p>
          <a:p>
            <a:r>
              <a:rPr lang="en-GB" sz="1100" dirty="0"/>
              <a:t>2. Overall, to what extent do you feel the things you do in your life are worthwhile?</a:t>
            </a:r>
          </a:p>
          <a:p>
            <a:r>
              <a:rPr lang="en-GB" sz="1100" dirty="0"/>
              <a:t>3. Overall, how happy did you feel yesterday?</a:t>
            </a:r>
          </a:p>
          <a:p>
            <a:r>
              <a:rPr lang="en-GB" sz="1100" dirty="0"/>
              <a:t>4. On a scale where 0 is “not at all anxious” and 10 is “completely anxious”, overall, </a:t>
            </a:r>
          </a:p>
          <a:p>
            <a:r>
              <a:rPr lang="en-GB" sz="1100" dirty="0"/>
              <a:t>how anxious did you feel yesterday?</a:t>
            </a:r>
          </a:p>
          <a:p>
            <a:endParaRPr lang="en-GB" sz="1200" dirty="0"/>
          </a:p>
          <a:p>
            <a:endParaRPr lang="en-GB" sz="1200" dirty="0"/>
          </a:p>
          <a:p>
            <a:endParaRPr lang="en-GB" dirty="0"/>
          </a:p>
        </p:txBody>
      </p:sp>
      <p:sp>
        <p:nvSpPr>
          <p:cNvPr id="11" name="TextBox 10">
            <a:extLst>
              <a:ext uri="{FF2B5EF4-FFF2-40B4-BE49-F238E27FC236}">
                <a16:creationId xmlns:a16="http://schemas.microsoft.com/office/drawing/2014/main" id="{23E2AF78-8EB7-6831-4859-5894DDE11F26}"/>
              </a:ext>
            </a:extLst>
          </p:cNvPr>
          <p:cNvSpPr txBox="1"/>
          <p:nvPr/>
        </p:nvSpPr>
        <p:spPr>
          <a:xfrm rot="16200000">
            <a:off x="-112238" y="2484709"/>
            <a:ext cx="1633066" cy="307777"/>
          </a:xfrm>
          <a:prstGeom prst="rect">
            <a:avLst/>
          </a:prstGeom>
          <a:noFill/>
        </p:spPr>
        <p:txBody>
          <a:bodyPr wrap="square" rtlCol="0">
            <a:spAutoFit/>
          </a:bodyPr>
          <a:lstStyle/>
          <a:p>
            <a:r>
              <a:rPr lang="en-GB" sz="1400" dirty="0"/>
              <a:t>Average Score </a:t>
            </a:r>
          </a:p>
        </p:txBody>
      </p:sp>
      <p:sp>
        <p:nvSpPr>
          <p:cNvPr id="12" name="TextBox 11">
            <a:extLst>
              <a:ext uri="{FF2B5EF4-FFF2-40B4-BE49-F238E27FC236}">
                <a16:creationId xmlns:a16="http://schemas.microsoft.com/office/drawing/2014/main" id="{467A7581-1476-E8C6-D39A-76F8D88EFECA}"/>
              </a:ext>
            </a:extLst>
          </p:cNvPr>
          <p:cNvSpPr txBox="1"/>
          <p:nvPr/>
        </p:nvSpPr>
        <p:spPr>
          <a:xfrm>
            <a:off x="2508585" y="4683819"/>
            <a:ext cx="3587415" cy="307777"/>
          </a:xfrm>
          <a:prstGeom prst="rect">
            <a:avLst/>
          </a:prstGeom>
          <a:noFill/>
        </p:spPr>
        <p:txBody>
          <a:bodyPr wrap="square" rtlCol="0">
            <a:spAutoFit/>
          </a:bodyPr>
          <a:lstStyle/>
          <a:p>
            <a:r>
              <a:rPr lang="en-GB" sz="1400" dirty="0"/>
              <a:t>Wellbeing Questions</a:t>
            </a:r>
          </a:p>
        </p:txBody>
      </p:sp>
      <p:sp>
        <p:nvSpPr>
          <p:cNvPr id="13" name="TextBox 12">
            <a:extLst>
              <a:ext uri="{FF2B5EF4-FFF2-40B4-BE49-F238E27FC236}">
                <a16:creationId xmlns:a16="http://schemas.microsoft.com/office/drawing/2014/main" id="{EF21717E-B513-3751-A88A-756C46DB2112}"/>
              </a:ext>
            </a:extLst>
          </p:cNvPr>
          <p:cNvSpPr txBox="1"/>
          <p:nvPr/>
        </p:nvSpPr>
        <p:spPr>
          <a:xfrm>
            <a:off x="880712" y="955897"/>
            <a:ext cx="5332618" cy="369332"/>
          </a:xfrm>
          <a:prstGeom prst="rect">
            <a:avLst/>
          </a:prstGeom>
          <a:noFill/>
        </p:spPr>
        <p:txBody>
          <a:bodyPr wrap="square" rtlCol="0">
            <a:spAutoFit/>
          </a:bodyPr>
          <a:lstStyle/>
          <a:p>
            <a:r>
              <a:rPr lang="en-GB" dirty="0"/>
              <a:t>Average Improvement in Wellbeing Based on ONS4</a:t>
            </a:r>
          </a:p>
        </p:txBody>
      </p:sp>
      <p:sp>
        <p:nvSpPr>
          <p:cNvPr id="5" name="TextBox 4">
            <a:extLst>
              <a:ext uri="{FF2B5EF4-FFF2-40B4-BE49-F238E27FC236}">
                <a16:creationId xmlns:a16="http://schemas.microsoft.com/office/drawing/2014/main" id="{8E532F3B-E893-BD8B-946B-CFF3791F8BC5}"/>
              </a:ext>
            </a:extLst>
          </p:cNvPr>
          <p:cNvSpPr txBox="1"/>
          <p:nvPr/>
        </p:nvSpPr>
        <p:spPr>
          <a:xfrm>
            <a:off x="645339" y="5012130"/>
            <a:ext cx="5744972" cy="253916"/>
          </a:xfrm>
          <a:prstGeom prst="rect">
            <a:avLst/>
          </a:prstGeom>
          <a:noFill/>
        </p:spPr>
        <p:txBody>
          <a:bodyPr wrap="square" rtlCol="0">
            <a:spAutoFit/>
          </a:bodyPr>
          <a:lstStyle/>
          <a:p>
            <a:r>
              <a:rPr lang="en-GB" sz="1050" dirty="0"/>
              <a:t>*Anxiety scoring is inverted with a lower score indicating an improvement. </a:t>
            </a:r>
            <a:endParaRPr lang="en-GB" dirty="0"/>
          </a:p>
        </p:txBody>
      </p:sp>
      <p:sp>
        <p:nvSpPr>
          <p:cNvPr id="9" name="TextBox 8">
            <a:extLst>
              <a:ext uri="{FF2B5EF4-FFF2-40B4-BE49-F238E27FC236}">
                <a16:creationId xmlns:a16="http://schemas.microsoft.com/office/drawing/2014/main" id="{89E16B49-5CDD-EF29-9D4D-E2BE5D0FF856}"/>
              </a:ext>
            </a:extLst>
          </p:cNvPr>
          <p:cNvSpPr txBox="1"/>
          <p:nvPr/>
        </p:nvSpPr>
        <p:spPr>
          <a:xfrm>
            <a:off x="1274398" y="4217972"/>
            <a:ext cx="1139291" cy="246221"/>
          </a:xfrm>
          <a:prstGeom prst="rect">
            <a:avLst/>
          </a:prstGeom>
          <a:noFill/>
        </p:spPr>
        <p:txBody>
          <a:bodyPr wrap="square" rtlCol="0">
            <a:spAutoFit/>
          </a:bodyPr>
          <a:lstStyle/>
          <a:p>
            <a:r>
              <a:rPr lang="en-GB" sz="1000" dirty="0"/>
              <a:t>Life Satisfaction</a:t>
            </a:r>
          </a:p>
        </p:txBody>
      </p:sp>
      <p:sp>
        <p:nvSpPr>
          <p:cNvPr id="14" name="TextBox 13">
            <a:extLst>
              <a:ext uri="{FF2B5EF4-FFF2-40B4-BE49-F238E27FC236}">
                <a16:creationId xmlns:a16="http://schemas.microsoft.com/office/drawing/2014/main" id="{282F4BF6-4C45-FDF3-E974-663907B88622}"/>
              </a:ext>
            </a:extLst>
          </p:cNvPr>
          <p:cNvSpPr txBox="1"/>
          <p:nvPr/>
        </p:nvSpPr>
        <p:spPr>
          <a:xfrm>
            <a:off x="2483639" y="4221882"/>
            <a:ext cx="1063382" cy="179565"/>
          </a:xfrm>
          <a:prstGeom prst="rect">
            <a:avLst/>
          </a:prstGeom>
          <a:noFill/>
        </p:spPr>
        <p:txBody>
          <a:bodyPr wrap="square" rtlCol="0">
            <a:spAutoFit/>
          </a:bodyPr>
          <a:lstStyle/>
          <a:p>
            <a:r>
              <a:rPr lang="en-GB" sz="1000" dirty="0"/>
              <a:t>Worthwhile</a:t>
            </a:r>
          </a:p>
        </p:txBody>
      </p:sp>
      <p:sp>
        <p:nvSpPr>
          <p:cNvPr id="15" name="TextBox 14">
            <a:extLst>
              <a:ext uri="{FF2B5EF4-FFF2-40B4-BE49-F238E27FC236}">
                <a16:creationId xmlns:a16="http://schemas.microsoft.com/office/drawing/2014/main" id="{21D1D2BB-A5F7-BF6C-66CE-E67A4F330A34}"/>
              </a:ext>
            </a:extLst>
          </p:cNvPr>
          <p:cNvSpPr txBox="1"/>
          <p:nvPr/>
        </p:nvSpPr>
        <p:spPr>
          <a:xfrm>
            <a:off x="3651957" y="4216844"/>
            <a:ext cx="1063382" cy="179565"/>
          </a:xfrm>
          <a:prstGeom prst="rect">
            <a:avLst/>
          </a:prstGeom>
          <a:noFill/>
        </p:spPr>
        <p:txBody>
          <a:bodyPr wrap="square" rtlCol="0">
            <a:spAutoFit/>
          </a:bodyPr>
          <a:lstStyle/>
          <a:p>
            <a:r>
              <a:rPr lang="en-GB" sz="1000" dirty="0"/>
              <a:t>Happiness</a:t>
            </a:r>
          </a:p>
        </p:txBody>
      </p:sp>
      <p:sp>
        <p:nvSpPr>
          <p:cNvPr id="16" name="TextBox 15">
            <a:extLst>
              <a:ext uri="{FF2B5EF4-FFF2-40B4-BE49-F238E27FC236}">
                <a16:creationId xmlns:a16="http://schemas.microsoft.com/office/drawing/2014/main" id="{B1619F00-D367-97F0-1E72-E9205A08F7D1}"/>
              </a:ext>
            </a:extLst>
          </p:cNvPr>
          <p:cNvSpPr txBox="1"/>
          <p:nvPr/>
        </p:nvSpPr>
        <p:spPr>
          <a:xfrm>
            <a:off x="4857092" y="4221881"/>
            <a:ext cx="1063382" cy="179565"/>
          </a:xfrm>
          <a:prstGeom prst="rect">
            <a:avLst/>
          </a:prstGeom>
          <a:noFill/>
        </p:spPr>
        <p:txBody>
          <a:bodyPr wrap="square" rtlCol="0">
            <a:spAutoFit/>
          </a:bodyPr>
          <a:lstStyle/>
          <a:p>
            <a:r>
              <a:rPr lang="en-GB" sz="1000" dirty="0"/>
              <a:t>Anxiety</a:t>
            </a:r>
          </a:p>
        </p:txBody>
      </p:sp>
      <p:grpSp>
        <p:nvGrpSpPr>
          <p:cNvPr id="29" name="Group 28">
            <a:extLst>
              <a:ext uri="{FF2B5EF4-FFF2-40B4-BE49-F238E27FC236}">
                <a16:creationId xmlns:a16="http://schemas.microsoft.com/office/drawing/2014/main" id="{95B6B27C-EAF8-9A28-CA70-708AFE4434A4}"/>
              </a:ext>
            </a:extLst>
          </p:cNvPr>
          <p:cNvGrpSpPr/>
          <p:nvPr/>
        </p:nvGrpSpPr>
        <p:grpSpPr>
          <a:xfrm>
            <a:off x="7465559" y="4023338"/>
            <a:ext cx="2779272" cy="2093377"/>
            <a:chOff x="9974500" y="3245377"/>
            <a:chExt cx="2198744" cy="1788262"/>
          </a:xfrm>
        </p:grpSpPr>
        <p:sp>
          <p:nvSpPr>
            <p:cNvPr id="24" name="Arrow: Up 23">
              <a:extLst>
                <a:ext uri="{FF2B5EF4-FFF2-40B4-BE49-F238E27FC236}">
                  <a16:creationId xmlns:a16="http://schemas.microsoft.com/office/drawing/2014/main" id="{405ECD89-8EA3-99D2-29F5-B76461C76910}"/>
                </a:ext>
              </a:extLst>
            </p:cNvPr>
            <p:cNvSpPr/>
            <p:nvPr/>
          </p:nvSpPr>
          <p:spPr>
            <a:xfrm>
              <a:off x="10130221" y="3392719"/>
              <a:ext cx="561445" cy="1477328"/>
            </a:xfrm>
            <a:prstGeom prst="upArrow">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TextBox 24">
              <a:extLst>
                <a:ext uri="{FF2B5EF4-FFF2-40B4-BE49-F238E27FC236}">
                  <a16:creationId xmlns:a16="http://schemas.microsoft.com/office/drawing/2014/main" id="{2B2D69AB-9870-3C73-F3A2-AC2D55E300A3}"/>
                </a:ext>
              </a:extLst>
            </p:cNvPr>
            <p:cNvSpPr txBox="1"/>
            <p:nvPr/>
          </p:nvSpPr>
          <p:spPr>
            <a:xfrm>
              <a:off x="10563427" y="3417605"/>
              <a:ext cx="1609817" cy="1393462"/>
            </a:xfrm>
            <a:prstGeom prst="rect">
              <a:avLst/>
            </a:prstGeom>
            <a:noFill/>
          </p:spPr>
          <p:txBody>
            <a:bodyPr wrap="square" rtlCol="0">
              <a:spAutoFit/>
            </a:bodyPr>
            <a:lstStyle/>
            <a:p>
              <a:pPr algn="ctr"/>
              <a:r>
                <a:rPr lang="en-GB" sz="1600" b="1" dirty="0"/>
                <a:t>Overall Average Improvement in Wellbeing</a:t>
              </a:r>
            </a:p>
            <a:p>
              <a:pPr algn="ctr"/>
              <a:endParaRPr lang="en-GB" sz="1600" b="1" dirty="0"/>
            </a:p>
            <a:p>
              <a:pPr algn="ctr"/>
              <a:r>
                <a:rPr lang="en-GB" sz="3600" b="1" dirty="0">
                  <a:solidFill>
                    <a:srgbClr val="92D050"/>
                  </a:solidFill>
                </a:rPr>
                <a:t>43% </a:t>
              </a:r>
            </a:p>
          </p:txBody>
        </p:sp>
        <p:sp>
          <p:nvSpPr>
            <p:cNvPr id="28" name="Rectangle: Rounded Corners 27">
              <a:extLst>
                <a:ext uri="{FF2B5EF4-FFF2-40B4-BE49-F238E27FC236}">
                  <a16:creationId xmlns:a16="http://schemas.microsoft.com/office/drawing/2014/main" id="{24BA51F5-9125-151B-0F10-DAE8D5CA6E6A}"/>
                </a:ext>
              </a:extLst>
            </p:cNvPr>
            <p:cNvSpPr/>
            <p:nvPr/>
          </p:nvSpPr>
          <p:spPr>
            <a:xfrm>
              <a:off x="9974500" y="3245377"/>
              <a:ext cx="2198744" cy="1788262"/>
            </a:xfrm>
            <a:prstGeom prst="roundRect">
              <a:avLst/>
            </a:prstGeom>
            <a:noFill/>
            <a:ln w="3810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aphicFrame>
        <p:nvGraphicFramePr>
          <p:cNvPr id="6" name="Table 5">
            <a:extLst>
              <a:ext uri="{FF2B5EF4-FFF2-40B4-BE49-F238E27FC236}">
                <a16:creationId xmlns:a16="http://schemas.microsoft.com/office/drawing/2014/main" id="{2479C947-8E6A-6F65-777F-4FAE2A84EBFA}"/>
              </a:ext>
            </a:extLst>
          </p:cNvPr>
          <p:cNvGraphicFramePr>
            <a:graphicFrameLocks noGrp="1"/>
          </p:cNvGraphicFramePr>
          <p:nvPr>
            <p:extLst>
              <p:ext uri="{D42A27DB-BD31-4B8C-83A1-F6EECF244321}">
                <p14:modId xmlns:p14="http://schemas.microsoft.com/office/powerpoint/2010/main" val="1005841031"/>
              </p:ext>
            </p:extLst>
          </p:nvPr>
        </p:nvGraphicFramePr>
        <p:xfrm>
          <a:off x="6468364" y="1703345"/>
          <a:ext cx="4552425" cy="1613867"/>
        </p:xfrm>
        <a:graphic>
          <a:graphicData uri="http://schemas.openxmlformats.org/drawingml/2006/table">
            <a:tbl>
              <a:tblPr/>
              <a:tblGrid>
                <a:gridCol w="1664414">
                  <a:extLst>
                    <a:ext uri="{9D8B030D-6E8A-4147-A177-3AD203B41FA5}">
                      <a16:colId xmlns:a16="http://schemas.microsoft.com/office/drawing/2014/main" val="2848224882"/>
                    </a:ext>
                  </a:extLst>
                </a:gridCol>
                <a:gridCol w="976045">
                  <a:extLst>
                    <a:ext uri="{9D8B030D-6E8A-4147-A177-3AD203B41FA5}">
                      <a16:colId xmlns:a16="http://schemas.microsoft.com/office/drawing/2014/main" val="1742252493"/>
                    </a:ext>
                  </a:extLst>
                </a:gridCol>
                <a:gridCol w="863029">
                  <a:extLst>
                    <a:ext uri="{9D8B030D-6E8A-4147-A177-3AD203B41FA5}">
                      <a16:colId xmlns:a16="http://schemas.microsoft.com/office/drawing/2014/main" val="1602827555"/>
                    </a:ext>
                  </a:extLst>
                </a:gridCol>
                <a:gridCol w="1048937">
                  <a:extLst>
                    <a:ext uri="{9D8B030D-6E8A-4147-A177-3AD203B41FA5}">
                      <a16:colId xmlns:a16="http://schemas.microsoft.com/office/drawing/2014/main" val="1947602227"/>
                    </a:ext>
                  </a:extLst>
                </a:gridCol>
              </a:tblGrid>
              <a:tr h="472391">
                <a:tc>
                  <a:txBody>
                    <a:bodyPr/>
                    <a:lstStyle/>
                    <a:p>
                      <a:pPr algn="l" fontAlgn="ctr"/>
                      <a:r>
                        <a:rPr lang="en-GB" sz="1100" b="1" i="0" u="none" strike="noStrike" dirty="0">
                          <a:solidFill>
                            <a:srgbClr val="000000"/>
                          </a:solidFill>
                          <a:effectLst/>
                          <a:latin typeface="Aptos" panose="020B0004020202020204" pitchFamily="34" charset="0"/>
                        </a:rPr>
                        <a:t>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1" i="0" u="none" strike="noStrike" dirty="0">
                          <a:solidFill>
                            <a:schemeClr val="accent2"/>
                          </a:solidFill>
                          <a:effectLst/>
                          <a:latin typeface="Aptos" panose="020B0004020202020204" pitchFamily="34" charset="0"/>
                        </a:rPr>
                        <a:t>Average Baseline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1" i="0" u="none" strike="noStrike" dirty="0">
                          <a:solidFill>
                            <a:srgbClr val="92D050"/>
                          </a:solidFill>
                          <a:effectLst/>
                          <a:latin typeface="Aptos" panose="020B0004020202020204" pitchFamily="34" charset="0"/>
                        </a:rPr>
                        <a:t>Average Follow Up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1" i="0" u="none" strike="noStrike" dirty="0">
                          <a:solidFill>
                            <a:schemeClr val="tx2">
                              <a:lumMod val="50000"/>
                              <a:lumOff val="50000"/>
                            </a:schemeClr>
                          </a:solidFill>
                          <a:effectLst/>
                          <a:latin typeface="Aptos" panose="020B0004020202020204" pitchFamily="34" charset="0"/>
                        </a:rPr>
                        <a:t>% Average Improvement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8594298"/>
                  </a:ext>
                </a:extLst>
              </a:tr>
              <a:tr h="285369">
                <a:tc>
                  <a:txBody>
                    <a:bodyPr/>
                    <a:lstStyle/>
                    <a:p>
                      <a:pPr algn="l" fontAlgn="ctr"/>
                      <a:r>
                        <a:rPr lang="en-GB" sz="1100" b="1" i="0" u="none" strike="noStrike" dirty="0">
                          <a:solidFill>
                            <a:srgbClr val="000000"/>
                          </a:solidFill>
                          <a:effectLst/>
                          <a:latin typeface="Aptos" panose="020B0004020202020204" pitchFamily="34" charset="0"/>
                        </a:rPr>
                        <a:t> Life Satisfaction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4.73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6.73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42.2%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670491"/>
                  </a:ext>
                </a:extLst>
              </a:tr>
              <a:tr h="285369">
                <a:tc>
                  <a:txBody>
                    <a:bodyPr/>
                    <a:lstStyle/>
                    <a:p>
                      <a:pPr algn="l" fontAlgn="ctr"/>
                      <a:r>
                        <a:rPr lang="en-GB" sz="1100" b="1" i="0" u="none" strike="noStrike" dirty="0">
                          <a:solidFill>
                            <a:srgbClr val="000000"/>
                          </a:solidFill>
                          <a:effectLst/>
                          <a:latin typeface="Aptos" panose="020B0004020202020204" pitchFamily="34" charset="0"/>
                        </a:rPr>
                        <a:t> Worthwhile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5.27</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7.00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32.8%</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38493918"/>
                  </a:ext>
                </a:extLst>
              </a:tr>
              <a:tr h="285369">
                <a:tc>
                  <a:txBody>
                    <a:bodyPr/>
                    <a:lstStyle/>
                    <a:p>
                      <a:pPr algn="l" fontAlgn="ctr"/>
                      <a:r>
                        <a:rPr lang="en-GB" sz="1100" b="1" i="0" u="none" strike="noStrike" dirty="0">
                          <a:solidFill>
                            <a:srgbClr val="000000"/>
                          </a:solidFill>
                          <a:effectLst/>
                          <a:latin typeface="Aptos" panose="020B0004020202020204" pitchFamily="34" charset="0"/>
                        </a:rPr>
                        <a:t> Happiness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4.59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7.22</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57.0%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86713680"/>
                  </a:ext>
                </a:extLst>
              </a:tr>
              <a:tr h="285369">
                <a:tc>
                  <a:txBody>
                    <a:bodyPr/>
                    <a:lstStyle/>
                    <a:p>
                      <a:pPr algn="l" fontAlgn="ctr"/>
                      <a:r>
                        <a:rPr lang="en-GB" sz="1100" b="1" i="0" u="none" strike="noStrike" dirty="0">
                          <a:solidFill>
                            <a:srgbClr val="000000"/>
                          </a:solidFill>
                          <a:effectLst/>
                          <a:latin typeface="Aptos" panose="020B0004020202020204" pitchFamily="34" charset="0"/>
                        </a:rPr>
                        <a:t> Anxiety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5.19</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a:solidFill>
                            <a:srgbClr val="000000"/>
                          </a:solidFill>
                          <a:effectLst/>
                          <a:latin typeface="Aptos" panose="020B0004020202020204" pitchFamily="34" charset="0"/>
                        </a:rPr>
                        <a:t>3.16</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100" b="0" i="0" u="none" strike="noStrike" dirty="0">
                          <a:solidFill>
                            <a:srgbClr val="000000"/>
                          </a:solidFill>
                          <a:effectLst/>
                          <a:latin typeface="Aptos" panose="020B0004020202020204" pitchFamily="34" charset="0"/>
                        </a:rPr>
                        <a:t>39.0%</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62422447"/>
                  </a:ext>
                </a:extLst>
              </a:tr>
            </a:tbl>
          </a:graphicData>
        </a:graphic>
      </p:graphicFrame>
      <p:pic>
        <p:nvPicPr>
          <p:cNvPr id="20" name="Picture 19">
            <a:extLst>
              <a:ext uri="{FF2B5EF4-FFF2-40B4-BE49-F238E27FC236}">
                <a16:creationId xmlns:a16="http://schemas.microsoft.com/office/drawing/2014/main" id="{C4F457C8-C681-F94D-982A-F60EC62C5681}"/>
              </a:ext>
            </a:extLst>
          </p:cNvPr>
          <p:cNvPicPr>
            <a:picLocks noChangeAspect="1"/>
          </p:cNvPicPr>
          <p:nvPr/>
        </p:nvPicPr>
        <p:blipFill>
          <a:blip r:embed="rId4"/>
          <a:stretch>
            <a:fillRect/>
          </a:stretch>
        </p:blipFill>
        <p:spPr>
          <a:xfrm>
            <a:off x="2047241" y="4427997"/>
            <a:ext cx="2942676" cy="220898"/>
          </a:xfrm>
          <a:prstGeom prst="rect">
            <a:avLst/>
          </a:prstGeom>
        </p:spPr>
      </p:pic>
    </p:spTree>
    <p:extLst>
      <p:ext uri="{BB962C8B-B14F-4D97-AF65-F5344CB8AC3E}">
        <p14:creationId xmlns:p14="http://schemas.microsoft.com/office/powerpoint/2010/main" val="25359870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F163A24A-A7E3-9211-1A55-BA3B0FA4A8B7}"/>
              </a:ext>
            </a:extLst>
          </p:cNvPr>
          <p:cNvSpPr txBox="1"/>
          <p:nvPr/>
        </p:nvSpPr>
        <p:spPr>
          <a:xfrm>
            <a:off x="2074644" y="621521"/>
            <a:ext cx="8042712" cy="400110"/>
          </a:xfrm>
          <a:prstGeom prst="rect">
            <a:avLst/>
          </a:prstGeom>
          <a:noFill/>
        </p:spPr>
        <p:txBody>
          <a:bodyPr wrap="square" rtlCol="0">
            <a:spAutoFit/>
          </a:bodyPr>
          <a:lstStyle/>
          <a:p>
            <a:pPr algn="ctr"/>
            <a:r>
              <a:rPr lang="en-GB" sz="2000" b="1" dirty="0"/>
              <a:t>Feedback from our Partners, Patients and Groups… </a:t>
            </a:r>
          </a:p>
        </p:txBody>
      </p:sp>
      <p:sp>
        <p:nvSpPr>
          <p:cNvPr id="6" name="Speech Bubble: Rectangle with Corners Rounded 5">
            <a:extLst>
              <a:ext uri="{FF2B5EF4-FFF2-40B4-BE49-F238E27FC236}">
                <a16:creationId xmlns:a16="http://schemas.microsoft.com/office/drawing/2014/main" id="{8021B039-EB13-932F-458F-D5FFEBD0304A}"/>
              </a:ext>
            </a:extLst>
          </p:cNvPr>
          <p:cNvSpPr/>
          <p:nvPr/>
        </p:nvSpPr>
        <p:spPr>
          <a:xfrm>
            <a:off x="5113538" y="1376737"/>
            <a:ext cx="6802950" cy="2107748"/>
          </a:xfrm>
          <a:prstGeom prst="wedgeRoundRectCallou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I’d just like to take a moment to say thank you to you and your team, I understand only to well the constraints of time and bodies.</a:t>
            </a:r>
          </a:p>
          <a:p>
            <a:pPr algn="ctr"/>
            <a:r>
              <a:rPr lang="en-GB" sz="1600" dirty="0">
                <a:solidFill>
                  <a:schemeClr val="tx1"/>
                </a:solidFill>
              </a:rPr>
              <a:t>Your service has become an incredible gateway for us, quite often we are unable to access the appropriate services due to lack of information. But joint working has proven to facilitate some excellent results, and I believe social prescribers are an incredible thread that indeed holds everything together.</a:t>
            </a:r>
          </a:p>
          <a:p>
            <a:pPr algn="ctr"/>
            <a:r>
              <a:rPr lang="en-GB" sz="1600" dirty="0">
                <a:solidFill>
                  <a:schemeClr val="tx1"/>
                </a:solidFill>
              </a:rPr>
              <a:t>So thank you. </a:t>
            </a:r>
          </a:p>
        </p:txBody>
      </p:sp>
      <p:sp>
        <p:nvSpPr>
          <p:cNvPr id="7" name="Speech Bubble: Rectangle with Corners Rounded 6">
            <a:extLst>
              <a:ext uri="{FF2B5EF4-FFF2-40B4-BE49-F238E27FC236}">
                <a16:creationId xmlns:a16="http://schemas.microsoft.com/office/drawing/2014/main" id="{BF13D3C1-2073-E683-9E71-3EC4B061705C}"/>
              </a:ext>
            </a:extLst>
          </p:cNvPr>
          <p:cNvSpPr/>
          <p:nvPr/>
        </p:nvSpPr>
        <p:spPr>
          <a:xfrm>
            <a:off x="275512" y="1376737"/>
            <a:ext cx="4713738" cy="5039515"/>
          </a:xfrm>
          <a:prstGeom prst="wedgeRoundRectCallout">
            <a:avLst>
              <a:gd name="adj1" fmla="val -22336"/>
              <a:gd name="adj2" fmla="val 55499"/>
              <a:gd name="adj3" fmla="val 16667"/>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When I first started I was very anxious, stressed, very overweight. I was eating the wrong foods and wasn’t exercising. I even ended up in A and E because my blood pressure was dangerously high.</a:t>
            </a:r>
          </a:p>
          <a:p>
            <a:pPr algn="ctr"/>
            <a:r>
              <a:rPr lang="en-GB" sz="1600" dirty="0">
                <a:solidFill>
                  <a:schemeClr val="tx1"/>
                </a:solidFill>
              </a:rPr>
              <a:t>I have completely changed how I eat and am eating heathier, cooked meals, no junk food and have even started at the gym regularly.</a:t>
            </a:r>
          </a:p>
          <a:p>
            <a:pPr algn="ctr"/>
            <a:r>
              <a:rPr lang="en-GB" sz="1600" dirty="0">
                <a:solidFill>
                  <a:schemeClr val="tx1"/>
                </a:solidFill>
              </a:rPr>
              <a:t>My blood pressure is now down to a normal range and I’m very pleased to tell you I’m now 5 stone and 2 pounds lower in weight and still losing!!!</a:t>
            </a:r>
          </a:p>
          <a:p>
            <a:pPr algn="ctr"/>
            <a:r>
              <a:rPr lang="en-GB" sz="1600" dirty="0">
                <a:solidFill>
                  <a:schemeClr val="tx1"/>
                </a:solidFill>
              </a:rPr>
              <a:t>I’ve gained confidence in myself and have entered the London Marathon for next April to raise money for the Salvation Army!!!</a:t>
            </a:r>
          </a:p>
          <a:p>
            <a:pPr algn="ctr"/>
            <a:r>
              <a:rPr lang="en-GB" sz="1600" dirty="0">
                <a:solidFill>
                  <a:schemeClr val="tx1"/>
                </a:solidFill>
              </a:rPr>
              <a:t>I feel in control of my mental health and my anxiety is at bay. </a:t>
            </a:r>
          </a:p>
          <a:p>
            <a:pPr algn="ctr"/>
            <a:r>
              <a:rPr lang="en-GB" sz="1600" dirty="0">
                <a:solidFill>
                  <a:schemeClr val="tx1"/>
                </a:solidFill>
              </a:rPr>
              <a:t>I can’t thankyou enough for all your support and motivation!</a:t>
            </a:r>
          </a:p>
        </p:txBody>
      </p:sp>
      <p:sp>
        <p:nvSpPr>
          <p:cNvPr id="8" name="Speech Bubble: Rectangle with Corners Rounded 7">
            <a:extLst>
              <a:ext uri="{FF2B5EF4-FFF2-40B4-BE49-F238E27FC236}">
                <a16:creationId xmlns:a16="http://schemas.microsoft.com/office/drawing/2014/main" id="{0BBC5B83-569B-252F-13E0-2ADC48EE4167}"/>
              </a:ext>
            </a:extLst>
          </p:cNvPr>
          <p:cNvSpPr/>
          <p:nvPr/>
        </p:nvSpPr>
        <p:spPr>
          <a:xfrm>
            <a:off x="8939503" y="3959439"/>
            <a:ext cx="2914841" cy="2456811"/>
          </a:xfrm>
          <a:prstGeom prst="wedgeRoundRectCallout">
            <a:avLst/>
          </a:prstGeom>
          <a:solidFill>
            <a:srgbClr val="CC66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“I feel that everyone should have this service.  The Social Prescriber was such a great help with putting me in touch with CAB and other organisations.  I would never of known what to do"</a:t>
            </a:r>
          </a:p>
        </p:txBody>
      </p:sp>
      <p:sp>
        <p:nvSpPr>
          <p:cNvPr id="9" name="Speech Bubble: Rectangle with Corners Rounded 8">
            <a:extLst>
              <a:ext uri="{FF2B5EF4-FFF2-40B4-BE49-F238E27FC236}">
                <a16:creationId xmlns:a16="http://schemas.microsoft.com/office/drawing/2014/main" id="{056603BF-1488-8BBA-0794-0EDED881C0B6}"/>
              </a:ext>
            </a:extLst>
          </p:cNvPr>
          <p:cNvSpPr/>
          <p:nvPr/>
        </p:nvSpPr>
        <p:spPr>
          <a:xfrm>
            <a:off x="5113538" y="3959439"/>
            <a:ext cx="3306934" cy="2456811"/>
          </a:xfrm>
          <a:prstGeom prst="wedgeRoundRectCallout">
            <a:avLst/>
          </a:prstGeom>
          <a:solidFill>
            <a:srgbClr val="FFCC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a:solidFill>
                  <a:schemeClr val="tx1"/>
                </a:solidFill>
              </a:rPr>
              <a:t>‘Buggy Talk is a nice way to get out and see people, everyone is really friendly and I have made some really good friends. I love the social aspect of Buggy Talk, its also a really great way to get your steps in!’ </a:t>
            </a:r>
          </a:p>
        </p:txBody>
      </p:sp>
      <p:pic>
        <p:nvPicPr>
          <p:cNvPr id="10" name="imageSelected0">
            <a:extLst>
              <a:ext uri="{FF2B5EF4-FFF2-40B4-BE49-F238E27FC236}">
                <a16:creationId xmlns:a16="http://schemas.microsoft.com/office/drawing/2014/main" id="{3D995AEC-62D9-9337-C97D-5E0A3DAE3EA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218198" y="1"/>
            <a:ext cx="1636146" cy="1270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Box 10">
            <a:extLst>
              <a:ext uri="{FF2B5EF4-FFF2-40B4-BE49-F238E27FC236}">
                <a16:creationId xmlns:a16="http://schemas.microsoft.com/office/drawing/2014/main" id="{52ABED66-C232-47EF-7B45-9C814E8D2A35}"/>
              </a:ext>
            </a:extLst>
          </p:cNvPr>
          <p:cNvSpPr txBox="1"/>
          <p:nvPr/>
        </p:nvSpPr>
        <p:spPr>
          <a:xfrm>
            <a:off x="3509327" y="6108473"/>
            <a:ext cx="808426" cy="307777"/>
          </a:xfrm>
          <a:prstGeom prst="rect">
            <a:avLst/>
          </a:prstGeom>
          <a:noFill/>
        </p:spPr>
        <p:txBody>
          <a:bodyPr wrap="none" rtlCol="0">
            <a:spAutoFit/>
          </a:bodyPr>
          <a:lstStyle/>
          <a:p>
            <a:r>
              <a:rPr lang="en-GB" sz="1400" i="1" dirty="0"/>
              <a:t>Mr A, 47</a:t>
            </a:r>
          </a:p>
        </p:txBody>
      </p:sp>
      <p:sp>
        <p:nvSpPr>
          <p:cNvPr id="12" name="TextBox 11">
            <a:extLst>
              <a:ext uri="{FF2B5EF4-FFF2-40B4-BE49-F238E27FC236}">
                <a16:creationId xmlns:a16="http://schemas.microsoft.com/office/drawing/2014/main" id="{1FF68103-3B8A-F0F4-8EB8-7CAAFADF4059}"/>
              </a:ext>
            </a:extLst>
          </p:cNvPr>
          <p:cNvSpPr txBox="1"/>
          <p:nvPr/>
        </p:nvSpPr>
        <p:spPr>
          <a:xfrm>
            <a:off x="7320190" y="6108473"/>
            <a:ext cx="974306" cy="307777"/>
          </a:xfrm>
          <a:prstGeom prst="rect">
            <a:avLst/>
          </a:prstGeom>
          <a:noFill/>
        </p:spPr>
        <p:txBody>
          <a:bodyPr wrap="none" rtlCol="0">
            <a:spAutoFit/>
          </a:bodyPr>
          <a:lstStyle/>
          <a:p>
            <a:r>
              <a:rPr lang="en-GB" sz="1400" i="1" dirty="0"/>
              <a:t>Miss C, 29</a:t>
            </a:r>
          </a:p>
        </p:txBody>
      </p:sp>
      <p:sp>
        <p:nvSpPr>
          <p:cNvPr id="13" name="TextBox 12">
            <a:extLst>
              <a:ext uri="{FF2B5EF4-FFF2-40B4-BE49-F238E27FC236}">
                <a16:creationId xmlns:a16="http://schemas.microsoft.com/office/drawing/2014/main" id="{4B7DCC43-6275-7C48-76D9-A7A86D199182}"/>
              </a:ext>
            </a:extLst>
          </p:cNvPr>
          <p:cNvSpPr txBox="1"/>
          <p:nvPr/>
        </p:nvSpPr>
        <p:spPr>
          <a:xfrm>
            <a:off x="10218198" y="3176708"/>
            <a:ext cx="1565813" cy="307777"/>
          </a:xfrm>
          <a:prstGeom prst="rect">
            <a:avLst/>
          </a:prstGeom>
          <a:noFill/>
        </p:spPr>
        <p:txBody>
          <a:bodyPr wrap="none" rtlCol="0">
            <a:spAutoFit/>
          </a:bodyPr>
          <a:lstStyle/>
          <a:p>
            <a:r>
              <a:rPr lang="en-GB" sz="1400" i="1" dirty="0"/>
              <a:t>Sioux, The </a:t>
            </a:r>
            <a:r>
              <a:rPr lang="en-GB" sz="1400" i="1" dirty="0" err="1"/>
              <a:t>Makery</a:t>
            </a:r>
            <a:endParaRPr lang="en-GB" sz="1400" i="1" dirty="0"/>
          </a:p>
        </p:txBody>
      </p:sp>
      <p:sp>
        <p:nvSpPr>
          <p:cNvPr id="14" name="TextBox 13">
            <a:extLst>
              <a:ext uri="{FF2B5EF4-FFF2-40B4-BE49-F238E27FC236}">
                <a16:creationId xmlns:a16="http://schemas.microsoft.com/office/drawing/2014/main" id="{D3B77F37-7A68-B018-348D-2DC03FC1CED9}"/>
              </a:ext>
            </a:extLst>
          </p:cNvPr>
          <p:cNvSpPr txBox="1"/>
          <p:nvPr/>
        </p:nvSpPr>
        <p:spPr>
          <a:xfrm>
            <a:off x="10730694" y="6108472"/>
            <a:ext cx="959686" cy="307777"/>
          </a:xfrm>
          <a:prstGeom prst="rect">
            <a:avLst/>
          </a:prstGeom>
          <a:noFill/>
        </p:spPr>
        <p:txBody>
          <a:bodyPr wrap="none" rtlCol="0">
            <a:spAutoFit/>
          </a:bodyPr>
          <a:lstStyle/>
          <a:p>
            <a:r>
              <a:rPr lang="en-GB" sz="1400" i="1" dirty="0"/>
              <a:t>Miss B, 65</a:t>
            </a:r>
          </a:p>
        </p:txBody>
      </p:sp>
    </p:spTree>
    <p:extLst>
      <p:ext uri="{BB962C8B-B14F-4D97-AF65-F5344CB8AC3E}">
        <p14:creationId xmlns:p14="http://schemas.microsoft.com/office/powerpoint/2010/main" val="3164742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A1EAA2B4-8E54-DD88-DEC6-979F734DEEDF}"/>
              </a:ext>
            </a:extLst>
          </p:cNvPr>
          <p:cNvSpPr txBox="1"/>
          <p:nvPr/>
        </p:nvSpPr>
        <p:spPr>
          <a:xfrm>
            <a:off x="1611985" y="220014"/>
            <a:ext cx="8469906" cy="400110"/>
          </a:xfrm>
          <a:prstGeom prst="rect">
            <a:avLst/>
          </a:prstGeom>
          <a:noFill/>
        </p:spPr>
        <p:txBody>
          <a:bodyPr wrap="square" rtlCol="0">
            <a:spAutoFit/>
          </a:bodyPr>
          <a:lstStyle/>
          <a:p>
            <a:r>
              <a:rPr lang="en-GB" sz="2000" b="1" dirty="0"/>
              <a:t>Top 20 Services Referred to by SPLW’s / HWBC’s in Quarter 1 - 2025/2026</a:t>
            </a:r>
          </a:p>
        </p:txBody>
      </p:sp>
      <p:pic>
        <p:nvPicPr>
          <p:cNvPr id="4" name="imageSelected0">
            <a:extLst>
              <a:ext uri="{FF2B5EF4-FFF2-40B4-BE49-F238E27FC236}">
                <a16:creationId xmlns:a16="http://schemas.microsoft.com/office/drawing/2014/main" id="{FA228B59-6FFD-6F05-3A13-FC84C7AD7C0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25905"/>
          <a:stretch/>
        </p:blipFill>
        <p:spPr bwMode="auto">
          <a:xfrm>
            <a:off x="10081891" y="0"/>
            <a:ext cx="1772453" cy="1376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a:extLst>
              <a:ext uri="{FF2B5EF4-FFF2-40B4-BE49-F238E27FC236}">
                <a16:creationId xmlns:a16="http://schemas.microsoft.com/office/drawing/2014/main" id="{A550846D-BA96-8122-FE6F-0F9A171440C7}"/>
              </a:ext>
            </a:extLst>
          </p:cNvPr>
          <p:cNvSpPr txBox="1"/>
          <p:nvPr/>
        </p:nvSpPr>
        <p:spPr>
          <a:xfrm>
            <a:off x="6237740" y="5736951"/>
            <a:ext cx="6097712" cy="646331"/>
          </a:xfrm>
          <a:prstGeom prst="rect">
            <a:avLst/>
          </a:prstGeom>
          <a:noFill/>
        </p:spPr>
        <p:txBody>
          <a:bodyPr wrap="square">
            <a:spAutoFit/>
          </a:bodyPr>
          <a:lstStyle/>
          <a:p>
            <a:r>
              <a:rPr lang="en-GB" sz="1200" dirty="0">
                <a:effectLst/>
                <a:latin typeface="Aptos" panose="020B0004020202020204" pitchFamily="34" charset="0"/>
                <a:ea typeface="Times New Roman" panose="02020603050405020304" pitchFamily="18" charset="0"/>
              </a:rPr>
              <a:t>Signposts are made when either there is no referral process for a service or it is felt appropriate to empower a patient who is sufficiently able to make contact with a service themselves .</a:t>
            </a:r>
            <a:endParaRPr lang="en-GB" sz="1200" dirty="0">
              <a:effectLst/>
              <a:latin typeface="Calibri" panose="020F0502020204030204" pitchFamily="34" charset="0"/>
              <a:ea typeface="Calibri" panose="020F0502020204030204" pitchFamily="34" charset="0"/>
            </a:endParaRPr>
          </a:p>
        </p:txBody>
      </p:sp>
      <p:sp>
        <p:nvSpPr>
          <p:cNvPr id="2" name="TextBox 1">
            <a:extLst>
              <a:ext uri="{FF2B5EF4-FFF2-40B4-BE49-F238E27FC236}">
                <a16:creationId xmlns:a16="http://schemas.microsoft.com/office/drawing/2014/main" id="{69B28E83-936D-4548-4E98-A740C5B4AC2A}"/>
              </a:ext>
            </a:extLst>
          </p:cNvPr>
          <p:cNvSpPr txBox="1"/>
          <p:nvPr/>
        </p:nvSpPr>
        <p:spPr>
          <a:xfrm rot="16200000">
            <a:off x="4330235" y="3047732"/>
            <a:ext cx="3576111" cy="261610"/>
          </a:xfrm>
          <a:prstGeom prst="rect">
            <a:avLst/>
          </a:prstGeom>
          <a:noFill/>
        </p:spPr>
        <p:txBody>
          <a:bodyPr wrap="square" rtlCol="0">
            <a:spAutoFit/>
          </a:bodyPr>
          <a:lstStyle/>
          <a:p>
            <a:r>
              <a:rPr lang="en-GB" sz="1100" dirty="0"/>
              <a:t>Number of Referrals / Signposts</a:t>
            </a:r>
          </a:p>
        </p:txBody>
      </p:sp>
      <p:pic>
        <p:nvPicPr>
          <p:cNvPr id="13" name="Picture 12">
            <a:extLst>
              <a:ext uri="{FF2B5EF4-FFF2-40B4-BE49-F238E27FC236}">
                <a16:creationId xmlns:a16="http://schemas.microsoft.com/office/drawing/2014/main" id="{FFCEAFF7-3284-C88B-E89B-F024F322336E}"/>
              </a:ext>
            </a:extLst>
          </p:cNvPr>
          <p:cNvPicPr>
            <a:picLocks noChangeAspect="1"/>
          </p:cNvPicPr>
          <p:nvPr/>
        </p:nvPicPr>
        <p:blipFill>
          <a:blip r:embed="rId3"/>
          <a:stretch>
            <a:fillRect/>
          </a:stretch>
        </p:blipFill>
        <p:spPr>
          <a:xfrm>
            <a:off x="6419227" y="2301070"/>
            <a:ext cx="5095289" cy="3246637"/>
          </a:xfrm>
          <a:prstGeom prst="rect">
            <a:avLst/>
          </a:prstGeom>
        </p:spPr>
      </p:pic>
      <p:sp>
        <p:nvSpPr>
          <p:cNvPr id="14" name="TextBox 13">
            <a:extLst>
              <a:ext uri="{FF2B5EF4-FFF2-40B4-BE49-F238E27FC236}">
                <a16:creationId xmlns:a16="http://schemas.microsoft.com/office/drawing/2014/main" id="{689EEB4E-83CE-DB90-BEB1-6F5EDDFA59FB}"/>
              </a:ext>
            </a:extLst>
          </p:cNvPr>
          <p:cNvSpPr txBox="1"/>
          <p:nvPr/>
        </p:nvSpPr>
        <p:spPr>
          <a:xfrm>
            <a:off x="6313940" y="1683228"/>
            <a:ext cx="5624993" cy="523220"/>
          </a:xfrm>
          <a:prstGeom prst="rect">
            <a:avLst/>
          </a:prstGeom>
          <a:noFill/>
        </p:spPr>
        <p:txBody>
          <a:bodyPr wrap="square" rtlCol="0">
            <a:spAutoFit/>
          </a:bodyPr>
          <a:lstStyle/>
          <a:p>
            <a:pPr algn="ctr"/>
            <a:r>
              <a:rPr lang="en-GB" sz="1400" b="1" dirty="0"/>
              <a:t>Total Number of Referrals / Signposts made to Community / Statutory Services by SPLW’s / HWBC’s During Interventions </a:t>
            </a:r>
          </a:p>
        </p:txBody>
      </p:sp>
      <p:graphicFrame>
        <p:nvGraphicFramePr>
          <p:cNvPr id="18" name="Table 17">
            <a:extLst>
              <a:ext uri="{FF2B5EF4-FFF2-40B4-BE49-F238E27FC236}">
                <a16:creationId xmlns:a16="http://schemas.microsoft.com/office/drawing/2014/main" id="{087B0D99-C731-17C1-01F0-3DF0178735AE}"/>
              </a:ext>
            </a:extLst>
          </p:cNvPr>
          <p:cNvGraphicFramePr>
            <a:graphicFrameLocks noGrp="1"/>
          </p:cNvGraphicFramePr>
          <p:nvPr>
            <p:extLst>
              <p:ext uri="{D42A27DB-BD31-4B8C-83A1-F6EECF244321}">
                <p14:modId xmlns:p14="http://schemas.microsoft.com/office/powerpoint/2010/main" val="563510591"/>
              </p:ext>
            </p:extLst>
          </p:nvPr>
        </p:nvGraphicFramePr>
        <p:xfrm>
          <a:off x="382236" y="873991"/>
          <a:ext cx="5435118" cy="5471218"/>
        </p:xfrm>
        <a:graphic>
          <a:graphicData uri="http://schemas.openxmlformats.org/drawingml/2006/table">
            <a:tbl>
              <a:tblPr/>
              <a:tblGrid>
                <a:gridCol w="4384973">
                  <a:extLst>
                    <a:ext uri="{9D8B030D-6E8A-4147-A177-3AD203B41FA5}">
                      <a16:colId xmlns:a16="http://schemas.microsoft.com/office/drawing/2014/main" val="341571198"/>
                    </a:ext>
                  </a:extLst>
                </a:gridCol>
                <a:gridCol w="1050145">
                  <a:extLst>
                    <a:ext uri="{9D8B030D-6E8A-4147-A177-3AD203B41FA5}">
                      <a16:colId xmlns:a16="http://schemas.microsoft.com/office/drawing/2014/main" val="3154677755"/>
                    </a:ext>
                  </a:extLst>
                </a:gridCol>
              </a:tblGrid>
              <a:tr h="475890">
                <a:tc>
                  <a:txBody>
                    <a:bodyPr/>
                    <a:lstStyle/>
                    <a:p>
                      <a:pPr algn="l" fontAlgn="ctr"/>
                      <a:r>
                        <a:rPr lang="en-GB" sz="1400" b="1" i="0" u="none" strike="noStrike" dirty="0">
                          <a:solidFill>
                            <a:srgbClr val="000000"/>
                          </a:solidFill>
                          <a:effectLst/>
                          <a:latin typeface="+mn-lt"/>
                        </a:rPr>
                        <a:t> Service Name </a:t>
                      </a:r>
                    </a:p>
                  </a:txBody>
                  <a:tcPr marL="6326" marR="6326" marT="6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GB" sz="1400" b="1" i="0" u="none" strike="noStrike" dirty="0">
                          <a:solidFill>
                            <a:srgbClr val="000000"/>
                          </a:solidFill>
                          <a:effectLst/>
                          <a:latin typeface="+mn-lt"/>
                        </a:rPr>
                        <a:t>Number of Referrals</a:t>
                      </a:r>
                    </a:p>
                  </a:txBody>
                  <a:tcPr marL="6326" marR="6326" marT="6326"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17648713"/>
                  </a:ext>
                </a:extLst>
              </a:tr>
              <a:tr h="249258">
                <a:tc>
                  <a:txBody>
                    <a:bodyPr/>
                    <a:lstStyle/>
                    <a:p>
                      <a:pPr algn="l" fontAlgn="ctr"/>
                      <a:r>
                        <a:rPr lang="en-GB" sz="1400" b="0" i="0" u="none" strike="noStrike" dirty="0">
                          <a:solidFill>
                            <a:srgbClr val="000000"/>
                          </a:solidFill>
                          <a:effectLst/>
                          <a:latin typeface="+mn-lt"/>
                        </a:rPr>
                        <a:t> Citizens Advice Bureau</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113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75544868"/>
                  </a:ext>
                </a:extLst>
              </a:tr>
              <a:tr h="249258">
                <a:tc>
                  <a:txBody>
                    <a:bodyPr/>
                    <a:lstStyle/>
                    <a:p>
                      <a:pPr algn="l" fontAlgn="ctr"/>
                      <a:r>
                        <a:rPr lang="en-GB" sz="1400" b="0" i="0" u="none" strike="noStrike" dirty="0">
                          <a:solidFill>
                            <a:srgbClr val="000000"/>
                          </a:solidFill>
                          <a:effectLst/>
                          <a:latin typeface="+mn-lt"/>
                        </a:rPr>
                        <a:t> Warwickshire County Council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54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65150906"/>
                  </a:ext>
                </a:extLst>
              </a:tr>
              <a:tr h="249258">
                <a:tc>
                  <a:txBody>
                    <a:bodyPr/>
                    <a:lstStyle/>
                    <a:p>
                      <a:pPr algn="l" fontAlgn="ctr"/>
                      <a:r>
                        <a:rPr lang="en-GB" sz="1400" b="0" i="0" u="none" strike="noStrike" dirty="0">
                          <a:solidFill>
                            <a:srgbClr val="000000"/>
                          </a:solidFill>
                          <a:effectLst/>
                          <a:latin typeface="+mn-lt"/>
                        </a:rPr>
                        <a:t> Volunteer Friends</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43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1929928"/>
                  </a:ext>
                </a:extLst>
              </a:tr>
              <a:tr h="249258">
                <a:tc>
                  <a:txBody>
                    <a:bodyPr/>
                    <a:lstStyle/>
                    <a:p>
                      <a:pPr algn="l" fontAlgn="ctr"/>
                      <a:r>
                        <a:rPr lang="en-GB" sz="1400" b="0" i="0" u="none" strike="noStrike" dirty="0">
                          <a:solidFill>
                            <a:srgbClr val="000000"/>
                          </a:solidFill>
                          <a:effectLst/>
                          <a:latin typeface="+mn-lt"/>
                        </a:rPr>
                        <a:t> The Trussell Trust - Food Bank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35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79599397"/>
                  </a:ext>
                </a:extLst>
              </a:tr>
              <a:tr h="249258">
                <a:tc>
                  <a:txBody>
                    <a:bodyPr/>
                    <a:lstStyle/>
                    <a:p>
                      <a:pPr algn="l" fontAlgn="ctr"/>
                      <a:r>
                        <a:rPr lang="en-GB" sz="1400" b="0" i="0" u="none" strike="noStrike" dirty="0">
                          <a:solidFill>
                            <a:srgbClr val="000000"/>
                          </a:solidFill>
                          <a:effectLst/>
                          <a:latin typeface="+mn-lt"/>
                        </a:rPr>
                        <a:t> N&amp;B PCN - Seated Exercise Class – Nuneaton</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34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1575841"/>
                  </a:ext>
                </a:extLst>
              </a:tr>
              <a:tr h="257468">
                <a:tc>
                  <a:txBody>
                    <a:bodyPr/>
                    <a:lstStyle/>
                    <a:p>
                      <a:pPr algn="l" fontAlgn="ctr"/>
                      <a:r>
                        <a:rPr lang="en-GB" sz="1400" b="0" i="0" u="none" strike="noStrike" dirty="0">
                          <a:solidFill>
                            <a:srgbClr val="000000"/>
                          </a:solidFill>
                          <a:effectLst/>
                          <a:latin typeface="+mn-lt"/>
                        </a:rPr>
                        <a:t> Active Sky Blues - 12 week programme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6644693"/>
                  </a:ext>
                </a:extLst>
              </a:tr>
              <a:tr h="251216">
                <a:tc>
                  <a:txBody>
                    <a:bodyPr/>
                    <a:lstStyle/>
                    <a:p>
                      <a:pPr algn="l" fontAlgn="ctr"/>
                      <a:r>
                        <a:rPr lang="en-GB" sz="1400" b="0" i="0" u="none" strike="noStrike" dirty="0">
                          <a:solidFill>
                            <a:srgbClr val="000000"/>
                          </a:solidFill>
                          <a:effectLst/>
                          <a:latin typeface="+mn-lt"/>
                        </a:rPr>
                        <a:t> Pure Physiotherapy – Pain Management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33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28895108"/>
                  </a:ext>
                </a:extLst>
              </a:tr>
              <a:tr h="249258">
                <a:tc>
                  <a:txBody>
                    <a:bodyPr/>
                    <a:lstStyle/>
                    <a:p>
                      <a:pPr algn="l" fontAlgn="ctr"/>
                      <a:r>
                        <a:rPr lang="en-GB" sz="1400" b="0" i="0" u="none" strike="noStrike" dirty="0">
                          <a:solidFill>
                            <a:srgbClr val="000000"/>
                          </a:solidFill>
                          <a:effectLst/>
                          <a:latin typeface="+mn-lt"/>
                        </a:rPr>
                        <a:t> The Guardians Grow Charity - The </a:t>
                      </a:r>
                      <a:r>
                        <a:rPr lang="en-GB" sz="1400" b="0" i="0" u="none" strike="noStrike" dirty="0" err="1">
                          <a:solidFill>
                            <a:srgbClr val="000000"/>
                          </a:solidFill>
                          <a:effectLst/>
                          <a:latin typeface="+mn-lt"/>
                        </a:rPr>
                        <a:t>Makery</a:t>
                      </a:r>
                      <a:endParaRPr lang="en-GB" sz="1400" b="0" i="0" u="none" strike="noStrike" dirty="0">
                        <a:solidFill>
                          <a:srgbClr val="000000"/>
                        </a:solidFill>
                        <a:effectLst/>
                        <a:latin typeface="+mn-lt"/>
                      </a:endParaRP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29</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0451218"/>
                  </a:ext>
                </a:extLst>
              </a:tr>
              <a:tr h="249258">
                <a:tc>
                  <a:txBody>
                    <a:bodyPr/>
                    <a:lstStyle/>
                    <a:p>
                      <a:pPr algn="l" fontAlgn="ctr"/>
                      <a:r>
                        <a:rPr lang="en-GB" sz="1400" b="0" i="0" u="none" strike="noStrike" dirty="0">
                          <a:solidFill>
                            <a:srgbClr val="000000"/>
                          </a:solidFill>
                          <a:effectLst/>
                          <a:latin typeface="+mn-lt"/>
                        </a:rPr>
                        <a:t> Mind Coventry and Warwickshire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28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7375139"/>
                  </a:ext>
                </a:extLst>
              </a:tr>
              <a:tr h="249258">
                <a:tc>
                  <a:txBody>
                    <a:bodyPr/>
                    <a:lstStyle/>
                    <a:p>
                      <a:pPr algn="l" fontAlgn="ctr"/>
                      <a:r>
                        <a:rPr lang="en-GB" sz="1400" b="0" i="0" u="none" strike="noStrike" dirty="0">
                          <a:solidFill>
                            <a:srgbClr val="000000"/>
                          </a:solidFill>
                          <a:effectLst/>
                          <a:latin typeface="+mn-lt"/>
                        </a:rPr>
                        <a:t> Carers Trust</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27</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6788842"/>
                  </a:ext>
                </a:extLst>
              </a:tr>
              <a:tr h="249258">
                <a:tc>
                  <a:txBody>
                    <a:bodyPr/>
                    <a:lstStyle/>
                    <a:p>
                      <a:pPr algn="l" fontAlgn="ctr"/>
                      <a:r>
                        <a:rPr lang="en-GB" sz="1400" b="0" i="0" u="none" strike="noStrike" dirty="0">
                          <a:solidFill>
                            <a:srgbClr val="000000"/>
                          </a:solidFill>
                          <a:effectLst/>
                          <a:latin typeface="+mn-lt"/>
                        </a:rPr>
                        <a:t> HEART - N&amp;B Borough Council</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6709271"/>
                  </a:ext>
                </a:extLst>
              </a:tr>
              <a:tr h="249258">
                <a:tc>
                  <a:txBody>
                    <a:bodyPr/>
                    <a:lstStyle/>
                    <a:p>
                      <a:pPr algn="l" fontAlgn="ctr"/>
                      <a:r>
                        <a:rPr lang="en-GB" sz="1400" b="0" i="0" u="none" strike="noStrike" dirty="0">
                          <a:solidFill>
                            <a:srgbClr val="000000"/>
                          </a:solidFill>
                          <a:effectLst/>
                          <a:latin typeface="+mn-lt"/>
                        </a:rPr>
                        <a:t> Talking Therapies Coventry and Warwickshire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26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65696987"/>
                  </a:ext>
                </a:extLst>
              </a:tr>
              <a:tr h="249258">
                <a:tc>
                  <a:txBody>
                    <a:bodyPr/>
                    <a:lstStyle/>
                    <a:p>
                      <a:pPr algn="l" fontAlgn="ctr"/>
                      <a:r>
                        <a:rPr lang="en-GB" sz="1400" b="0" i="0" u="none" strike="noStrike" dirty="0">
                          <a:solidFill>
                            <a:srgbClr val="000000"/>
                          </a:solidFill>
                          <a:effectLst/>
                          <a:latin typeface="+mn-lt"/>
                        </a:rPr>
                        <a:t> N&amp;B PCN - Walk and Talk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25</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7838707"/>
                  </a:ext>
                </a:extLst>
              </a:tr>
              <a:tr h="249258">
                <a:tc>
                  <a:txBody>
                    <a:bodyPr/>
                    <a:lstStyle/>
                    <a:p>
                      <a:pPr algn="l" fontAlgn="ctr"/>
                      <a:r>
                        <a:rPr lang="en-GB" sz="1400" b="0" i="0" u="none" strike="noStrike" dirty="0">
                          <a:solidFill>
                            <a:srgbClr val="000000"/>
                          </a:solidFill>
                          <a:effectLst/>
                          <a:latin typeface="+mn-lt"/>
                        </a:rPr>
                        <a:t> N&amp;B PCN - Mental Health Link Workers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a:solidFill>
                            <a:srgbClr val="000000"/>
                          </a:solidFill>
                          <a:effectLst/>
                          <a:latin typeface="+mn-lt"/>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86526317"/>
                  </a:ext>
                </a:extLst>
              </a:tr>
              <a:tr h="249258">
                <a:tc>
                  <a:txBody>
                    <a:bodyPr/>
                    <a:lstStyle/>
                    <a:p>
                      <a:pPr algn="l" fontAlgn="ctr"/>
                      <a:r>
                        <a:rPr lang="en-GB" sz="1400" b="0" i="0" u="none" strike="noStrike" dirty="0">
                          <a:solidFill>
                            <a:srgbClr val="000000"/>
                          </a:solidFill>
                          <a:effectLst/>
                          <a:latin typeface="+mn-lt"/>
                        </a:rPr>
                        <a:t> P3</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24</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55490122"/>
                  </a:ext>
                </a:extLst>
              </a:tr>
              <a:tr h="249258">
                <a:tc>
                  <a:txBody>
                    <a:bodyPr/>
                    <a:lstStyle/>
                    <a:p>
                      <a:pPr algn="l" fontAlgn="ctr"/>
                      <a:r>
                        <a:rPr lang="en-GB" sz="1400" b="0" i="0" u="none" strike="noStrike" dirty="0">
                          <a:solidFill>
                            <a:srgbClr val="000000"/>
                          </a:solidFill>
                          <a:effectLst/>
                          <a:latin typeface="+mn-lt"/>
                        </a:rPr>
                        <a:t> N&amp;B PCN - Health and Wellbeing Coach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23</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39805098"/>
                  </a:ext>
                </a:extLst>
              </a:tr>
              <a:tr h="249258">
                <a:tc>
                  <a:txBody>
                    <a:bodyPr/>
                    <a:lstStyle/>
                    <a:p>
                      <a:pPr algn="l" fontAlgn="ctr"/>
                      <a:r>
                        <a:rPr lang="en-GB" sz="1400" b="0" i="0" u="none" strike="noStrike" dirty="0">
                          <a:solidFill>
                            <a:srgbClr val="000000"/>
                          </a:solidFill>
                          <a:effectLst/>
                          <a:latin typeface="+mn-lt"/>
                        </a:rPr>
                        <a:t> ISPA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910529"/>
                  </a:ext>
                </a:extLst>
              </a:tr>
              <a:tr h="249258">
                <a:tc>
                  <a:txBody>
                    <a:bodyPr/>
                    <a:lstStyle/>
                    <a:p>
                      <a:pPr algn="l" fontAlgn="ctr"/>
                      <a:r>
                        <a:rPr lang="en-GB" sz="1400" b="0" i="0" u="none" strike="noStrike" dirty="0">
                          <a:solidFill>
                            <a:srgbClr val="000000"/>
                          </a:solidFill>
                          <a:effectLst/>
                          <a:latin typeface="+mn-lt"/>
                        </a:rPr>
                        <a:t> </a:t>
                      </a:r>
                      <a:r>
                        <a:rPr lang="en-GB" sz="1400" b="0" i="0" u="none" strike="noStrike" dirty="0" err="1">
                          <a:solidFill>
                            <a:srgbClr val="000000"/>
                          </a:solidFill>
                          <a:effectLst/>
                          <a:latin typeface="+mn-lt"/>
                        </a:rPr>
                        <a:t>WorkWell</a:t>
                      </a:r>
                      <a:r>
                        <a:rPr lang="en-GB" sz="1400" b="0" i="0" u="none" strike="noStrike" dirty="0">
                          <a:solidFill>
                            <a:srgbClr val="000000"/>
                          </a:solidFill>
                          <a:effectLst/>
                          <a:latin typeface="+mn-lt"/>
                        </a:rPr>
                        <a:t> Coventry &amp; Warwickshire</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20</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95822295"/>
                  </a:ext>
                </a:extLst>
              </a:tr>
              <a:tr h="249258">
                <a:tc>
                  <a:txBody>
                    <a:bodyPr/>
                    <a:lstStyle/>
                    <a:p>
                      <a:pPr algn="l" fontAlgn="ctr"/>
                      <a:r>
                        <a:rPr lang="en-GB" sz="1400" b="0" i="0" u="none" strike="noStrike" dirty="0">
                          <a:solidFill>
                            <a:srgbClr val="000000"/>
                          </a:solidFill>
                          <a:effectLst/>
                          <a:latin typeface="+mn-lt"/>
                        </a:rPr>
                        <a:t> Recovery Academy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18</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49010480"/>
                  </a:ext>
                </a:extLst>
              </a:tr>
              <a:tr h="249258">
                <a:tc>
                  <a:txBody>
                    <a:bodyPr/>
                    <a:lstStyle/>
                    <a:p>
                      <a:pPr algn="l" fontAlgn="ctr"/>
                      <a:r>
                        <a:rPr lang="en-GB" sz="1400" b="0" i="0" u="none" strike="noStrike" dirty="0">
                          <a:solidFill>
                            <a:srgbClr val="000000"/>
                          </a:solidFill>
                          <a:effectLst/>
                          <a:latin typeface="+mn-lt"/>
                        </a:rPr>
                        <a:t> Age UK </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GB" sz="1400" b="0" i="0" u="none" strike="noStrike" dirty="0">
                          <a:solidFill>
                            <a:srgbClr val="000000"/>
                          </a:solidFill>
                          <a:effectLst/>
                          <a:latin typeface="+mn-lt"/>
                        </a:rPr>
                        <a:t>16</a:t>
                      </a:r>
                    </a:p>
                  </a:txBody>
                  <a:tcPr marL="6350" marR="6350" marT="635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2906966"/>
                  </a:ext>
                </a:extLst>
              </a:tr>
            </a:tbl>
          </a:graphicData>
        </a:graphic>
      </p:graphicFrame>
    </p:spTree>
    <p:extLst>
      <p:ext uri="{BB962C8B-B14F-4D97-AF65-F5344CB8AC3E}">
        <p14:creationId xmlns:p14="http://schemas.microsoft.com/office/powerpoint/2010/main" val="35417519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e784ad13-a5a3-443d-b3c7-c2b75090a387">
      <Terms xmlns="http://schemas.microsoft.com/office/infopath/2007/PartnerControls"/>
    </lcf76f155ced4ddcb4097134ff3c332f>
    <_ip_UnifiedCompliancePolicyProperties xmlns="http://schemas.microsoft.com/sharepoint/v3" xsi:nil="true"/>
    <TaxCatchAll xmlns="7a11b3b4-1265-4afc-937b-33fbbf1cc3c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E6B31C409A19A46BCECB8D58D4EF8A6" ma:contentTypeVersion="17" ma:contentTypeDescription="Create a new document." ma:contentTypeScope="" ma:versionID="8552e0cf7de0ee2ab8b12e4e26e78d3d">
  <xsd:schema xmlns:xsd="http://www.w3.org/2001/XMLSchema" xmlns:xs="http://www.w3.org/2001/XMLSchema" xmlns:p="http://schemas.microsoft.com/office/2006/metadata/properties" xmlns:ns1="http://schemas.microsoft.com/sharepoint/v3" xmlns:ns2="e784ad13-a5a3-443d-b3c7-c2b75090a387" xmlns:ns3="7a11b3b4-1265-4afc-937b-33fbbf1cc3ca" targetNamespace="http://schemas.microsoft.com/office/2006/metadata/properties" ma:root="true" ma:fieldsID="01fd950a18538bdbab8c4402934c56a0" ns1:_="" ns2:_="" ns3:_="">
    <xsd:import namespace="http://schemas.microsoft.com/sharepoint/v3"/>
    <xsd:import namespace="e784ad13-a5a3-443d-b3c7-c2b75090a387"/>
    <xsd:import namespace="7a11b3b4-1265-4afc-937b-33fbbf1cc3ca"/>
    <xsd:element name="properties">
      <xsd:complexType>
        <xsd:sequence>
          <xsd:element name="documentManagement">
            <xsd:complexType>
              <xsd:all>
                <xsd:element ref="ns2:MediaServiceMetadata" minOccurs="0"/>
                <xsd:element ref="ns2:MediaServiceFastMetadata"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1:_ip_UnifiedCompliancePolicyProperties" minOccurs="0"/>
                <xsd:element ref="ns1:_ip_UnifiedCompliancePolicyUIAction" minOccurs="0"/>
                <xsd:element ref="ns2:MediaServiceOCR" minOccurs="0"/>
                <xsd:element ref="ns3:SharedWithUsers" minOccurs="0"/>
                <xsd:element ref="ns3:SharedWithDetail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8" nillable="true" ma:displayName="Unified Compliance Policy Properties" ma:hidden="true" ma:internalName="_ip_UnifiedCompliancePolicyProperties">
      <xsd:simpleType>
        <xsd:restriction base="dms:Note"/>
      </xsd:simpleType>
    </xsd:element>
    <xsd:element name="_ip_UnifiedCompliancePolicyUIAction" ma:index="1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784ad13-a5a3-443d-b3c7-c2b75090a3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2c8d5fda-b97d-42c6-97e2-f76465e161c0"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element name="MediaServiceSearchProperties" ma:index="23" nillable="true" ma:displayName="MediaServiceSearchProperties" ma:hidden="true" ma:internalName="MediaServiceSearchProperties" ma:readOnly="true">
      <xsd:simpleType>
        <xsd:restriction base="dms:Note"/>
      </xsd:simpleType>
    </xsd:element>
    <xsd:element name="MediaServiceLocation" ma:index="24"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7a11b3b4-1265-4afc-937b-33fbbf1cc3ca"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8195c8f2-e599-44ce-9637-a87f4227eaf6}" ma:internalName="TaxCatchAll" ma:showField="CatchAllData" ma:web="7a11b3b4-1265-4afc-937b-33fbbf1cc3ca">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264DFE1-C2DF-4419-8A42-2E9B3B384FAE}">
  <ds:schemaRefs>
    <ds:schemaRef ds:uri="http://schemas.microsoft.com/office/2006/metadata/properties"/>
    <ds:schemaRef ds:uri="http://schemas.microsoft.com/office/infopath/2007/PartnerControls"/>
    <ds:schemaRef ds:uri="http://schemas.microsoft.com/sharepoint/v3"/>
    <ds:schemaRef ds:uri="e784ad13-a5a3-443d-b3c7-c2b75090a387"/>
    <ds:schemaRef ds:uri="7a11b3b4-1265-4afc-937b-33fbbf1cc3ca"/>
  </ds:schemaRefs>
</ds:datastoreItem>
</file>

<file path=customXml/itemProps2.xml><?xml version="1.0" encoding="utf-8"?>
<ds:datastoreItem xmlns:ds="http://schemas.openxmlformats.org/officeDocument/2006/customXml" ds:itemID="{1ACB27FD-298A-42D0-8B12-1ADA6F379E89}">
  <ds:schemaRefs>
    <ds:schemaRef ds:uri="http://schemas.microsoft.com/sharepoint/v3/contenttype/forms"/>
  </ds:schemaRefs>
</ds:datastoreItem>
</file>

<file path=customXml/itemProps3.xml><?xml version="1.0" encoding="utf-8"?>
<ds:datastoreItem xmlns:ds="http://schemas.openxmlformats.org/officeDocument/2006/customXml" ds:itemID="{78C1198E-B570-4019-B34F-DAF979E68FE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e784ad13-a5a3-443d-b3c7-c2b75090a387"/>
    <ds:schemaRef ds:uri="7a11b3b4-1265-4afc-937b-33fbbf1cc3c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37c354b2-85b0-47f5-b222-07b48d774ee3}" enabled="0" method="" siteId="{37c354b2-85b0-47f5-b222-07b48d774ee3}" removed="1"/>
</clbl:labelList>
</file>

<file path=docProps/app.xml><?xml version="1.0" encoding="utf-8"?>
<Properties xmlns="http://schemas.openxmlformats.org/officeDocument/2006/extended-properties" xmlns:vt="http://schemas.openxmlformats.org/officeDocument/2006/docPropsVTypes">
  <TotalTime>4086</TotalTime>
  <Words>1143</Words>
  <Application>Microsoft Office PowerPoint</Application>
  <PresentationFormat>Widescreen</PresentationFormat>
  <Paragraphs>280</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Calibri</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PAWLEY, Sophie (RED ROOFS SURGERY)</dc:creator>
  <cp:lastModifiedBy>ASHBY, Karen (RED ROOFS SURGERY)</cp:lastModifiedBy>
  <cp:revision>7</cp:revision>
  <dcterms:created xsi:type="dcterms:W3CDTF">2024-10-03T15:36:39Z</dcterms:created>
  <dcterms:modified xsi:type="dcterms:W3CDTF">2025-07-17T08:50:15Z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0x0101009E6B31C409A19A46BCECB8D58D4EF8A6</vt:lpwstr>
  </property>
  <property fmtid="{D5CDD505-2E9C-101B-9397-08002B2CF9AE}" pid="3" name="MediaServiceImageTags">
    <vt:lpwstr/>
  </property>
</Properties>
</file>