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59" r:id="rId6"/>
    <p:sldId id="265" r:id="rId7"/>
    <p:sldId id="257" r:id="rId8"/>
    <p:sldId id="263" r:id="rId9"/>
    <p:sldId id="258" r:id="rId10"/>
    <p:sldId id="266" r:id="rId11"/>
    <p:sldId id="264" r:id="rId12"/>
    <p:sldId id="2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2CA730-5A9C-4734-8B39-C432F2A3B355}" v="84" dt="2026-07-15T13:46:46.9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0CA27-092E-4D73-8D66-AF832D4938FC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F91A8-6D36-4CE6-881A-82C24D193A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70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F91A8-6D36-4CE6-881A-82C24D193A3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117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57C49-4D36-8DC2-6E06-44EC499F7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C85B2A-D1A5-59C4-0D67-02AB4D1C1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DC5EC-B8A0-3204-9A92-2F4678F40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51EC8-BE9D-68D7-BFF2-2B802ADD7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C1811-880F-8249-07DB-24E005682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864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A16A5-1F4C-EF98-BA60-F966095E0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BFCDD1-FAA4-E5F3-5D35-6B9A8FCABB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4AB2A-1470-8611-6459-E34A67174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2DADC-F634-1CA5-6DCC-6313D5EC6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3BEF7-228B-06DF-4A4A-EBFF848E0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123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90BC79-A8FA-FDA2-C4E5-A8A77E65FF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F901AD-8ED8-13B3-3F10-7A16A6DDB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9135C4-74C5-F327-73C7-D51FE48E2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05B56-8E15-9AB2-C362-6918CFBF5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799BA-3686-B2D7-01CF-C5934C0D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196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35FE4-8D5C-6A4A-B78B-B3E15B40E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61B0A-7DDF-BA79-D8B6-C9CF02E5E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0E7D3-29A8-27DB-378B-3B8EFBD50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F7A3-4572-207D-703F-7A85A118E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A74F3-116B-684C-BB8F-995F7E331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74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123BC-AB0D-63D9-FD32-621A94180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8A8F5-00CE-0135-23EB-AA486E8CD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C4CEB-0D60-B80B-13D7-D8E6E5EDC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9FEC8-C563-280F-B1E5-B9663AAC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F6137-E787-C46C-9B81-E0AE44887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43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33F6-DFEE-F07E-7CB2-55C1CF1D0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BA341-605A-9D5F-6CC2-69B0EAF8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57D50F-C253-C411-490F-21B3F8590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3C5A5-36B5-33D8-F6B8-0FD0BC7E6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04A54-20B0-D22B-BFED-5F54E0EEE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5744F-D20C-345C-9612-49D5B2FD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515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FD05C-B7AE-320E-3CCC-B62E1248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DB9BC-283A-4ED6-7FEB-727820ED4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22D15-C001-415B-BF3C-B1DF84E2DB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1ADE65-7108-C06F-D49B-7374905BE8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D9A5B9-8D86-6336-09A8-8C7D928F1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21FAAC-5BDA-0857-85A6-41D9E93A4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F37728-AF3C-A067-FAA0-C259AF3E6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134EE2-F3FD-4BC0-17A2-AD81D988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408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C91EC-151D-1840-73BE-66F7311E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7FD824-E830-E412-64C4-73E790047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260002-A482-3071-ED9F-AD5CE5ED3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68E83-1161-35E3-0B63-D152B044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647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03682A-0C71-7160-D09F-1B70A833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A498CF-9829-8C0D-AE67-E19FC27BD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33FE5-5B95-302D-5978-FCF8AC57B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367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1D642-7AC3-6983-9C87-4644921F0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F0CA1-458E-CAD3-304C-63FC13417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D57207-7F97-C6F3-5832-E80D82527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B04679-DED3-2FBF-B5A3-C02647BB8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D522D-E59E-8873-F789-0E71535CE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C38D1B-79D8-E9F5-C2C2-6DF124965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791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D0B87-C430-F45B-E912-29D8AFC6D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E5AC95-740A-38CC-0654-87827F2E28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6C50D-5B8D-F4AA-B758-80F5365C9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7B79F6-1890-DBF4-F958-8B1F1E89B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BF930-3575-7BD4-2964-3EFF53035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C77FBC-C304-AD8B-8D24-A590D9883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1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020C3E-C0CF-7A9A-8A07-B11C19EF0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31CEA-784A-D2C5-FB12-3A3DCEDF6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CA4E2-7F5E-59DF-FCEC-18BF2897F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51CD1D-A0ED-4E68-9675-0C6144EBDF3D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7BE7E-EC30-3A43-DB26-C2D9922B7F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5F5A5-2A6B-F303-DF10-DED462146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D5EB14-B5E5-4776-A9B2-DE9395CA3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62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Selected0">
            <a:extLst>
              <a:ext uri="{FF2B5EF4-FFF2-40B4-BE49-F238E27FC236}">
                <a16:creationId xmlns:a16="http://schemas.microsoft.com/office/drawing/2014/main" id="{762F7F70-B39B-E477-6746-F4A3B5966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731601" y="83416"/>
            <a:ext cx="1368959" cy="106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BF44ED-1FEF-B033-BE6A-D052FA64FF03}"/>
              </a:ext>
            </a:extLst>
          </p:cNvPr>
          <p:cNvSpPr txBox="1"/>
          <p:nvPr/>
        </p:nvSpPr>
        <p:spPr>
          <a:xfrm>
            <a:off x="3625622" y="351017"/>
            <a:ext cx="4482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SPLW Referrals Quarter 1 - 2026/2027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836C9C-2B06-98D5-325C-3D3D7F066A5D}"/>
              </a:ext>
            </a:extLst>
          </p:cNvPr>
          <p:cNvSpPr txBox="1"/>
          <p:nvPr/>
        </p:nvSpPr>
        <p:spPr>
          <a:xfrm>
            <a:off x="7382701" y="1191621"/>
            <a:ext cx="304928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b="1" dirty="0"/>
              <a:t>SPLW Referrals – Total 411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A2C5B7-9928-6B5F-09B7-1ABE4363525A}"/>
              </a:ext>
            </a:extLst>
          </p:cNvPr>
          <p:cNvSpPr txBox="1"/>
          <p:nvPr/>
        </p:nvSpPr>
        <p:spPr>
          <a:xfrm rot="16200000">
            <a:off x="5205926" y="3357308"/>
            <a:ext cx="1030941" cy="293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GP Surgery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493F22-701F-A82C-3559-2E68E21D8381}"/>
              </a:ext>
            </a:extLst>
          </p:cNvPr>
          <p:cNvSpPr txBox="1"/>
          <p:nvPr/>
        </p:nvSpPr>
        <p:spPr>
          <a:xfrm>
            <a:off x="7990332" y="5876878"/>
            <a:ext cx="2022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Number of Referrals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24D584-01BC-3C1D-7A01-796CAE9A9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483" y="1605831"/>
            <a:ext cx="5414554" cy="4127295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03DF404-B7B4-30A0-ED20-1792188DE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146813"/>
              </p:ext>
            </p:extLst>
          </p:nvPr>
        </p:nvGraphicFramePr>
        <p:xfrm>
          <a:off x="425142" y="989589"/>
          <a:ext cx="4953000" cy="5315362"/>
        </p:xfrm>
        <a:graphic>
          <a:graphicData uri="http://schemas.openxmlformats.org/drawingml/2006/table">
            <a:tbl>
              <a:tblPr/>
              <a:tblGrid>
                <a:gridCol w="1860858">
                  <a:extLst>
                    <a:ext uri="{9D8B030D-6E8A-4147-A177-3AD203B41FA5}">
                      <a16:colId xmlns:a16="http://schemas.microsoft.com/office/drawing/2014/main" val="1146341384"/>
                    </a:ext>
                  </a:extLst>
                </a:gridCol>
                <a:gridCol w="849086">
                  <a:extLst>
                    <a:ext uri="{9D8B030D-6E8A-4147-A177-3AD203B41FA5}">
                      <a16:colId xmlns:a16="http://schemas.microsoft.com/office/drawing/2014/main" val="848290257"/>
                    </a:ext>
                  </a:extLst>
                </a:gridCol>
                <a:gridCol w="973056">
                  <a:extLst>
                    <a:ext uri="{9D8B030D-6E8A-4147-A177-3AD203B41FA5}">
                      <a16:colId xmlns:a16="http://schemas.microsoft.com/office/drawing/2014/main" val="4051089609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1288771891"/>
                    </a:ext>
                  </a:extLst>
                </a:gridCol>
              </a:tblGrid>
              <a:tr h="8177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Practice Name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No. Referrals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Referral Percentage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Representative Percentage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6266869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Red Roofs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18.49%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12.80%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8363385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Bedworth Health Centre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13.87%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20.76%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493577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Arbury Medical Centre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12.17%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9.42%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048005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Riversley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 Surgery*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11.19%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019811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Old Mill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10.95%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13.09%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670202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Manor Court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9.98%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8.23%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693067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Chapel End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5.60%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4.94%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801834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Bulkington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4.62%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5.94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297607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Grange Medical Centre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4.62%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11.58%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0977993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Old Cole House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4.62%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3.62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449527"/>
                  </a:ext>
                </a:extLst>
              </a:tr>
              <a:tr h="4088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Queens Road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3.89%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2.63%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5012834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7445172-552E-5602-7C9D-6CDD1A8FD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6323" y="6356350"/>
            <a:ext cx="11398021" cy="365125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*Technical issues with the JOY referral button in EMIS impacted referral volumes for </a:t>
            </a:r>
            <a:r>
              <a:rPr lang="en-GB" dirty="0" err="1">
                <a:solidFill>
                  <a:schemeClr val="tx1"/>
                </a:solidFill>
              </a:rPr>
              <a:t>Riversley</a:t>
            </a:r>
            <a:r>
              <a:rPr lang="en-GB" dirty="0">
                <a:solidFill>
                  <a:schemeClr val="tx1"/>
                </a:solidFill>
              </a:rPr>
              <a:t> Road during this quarter.</a:t>
            </a:r>
          </a:p>
        </p:txBody>
      </p:sp>
    </p:spTree>
    <p:extLst>
      <p:ext uri="{BB962C8B-B14F-4D97-AF65-F5344CB8AC3E}">
        <p14:creationId xmlns:p14="http://schemas.microsoft.com/office/powerpoint/2010/main" val="373638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45046C-86F5-445A-E1E0-B20C90ECB1A2}"/>
              </a:ext>
            </a:extLst>
          </p:cNvPr>
          <p:cNvSpPr txBox="1"/>
          <p:nvPr/>
        </p:nvSpPr>
        <p:spPr>
          <a:xfrm>
            <a:off x="2518706" y="288258"/>
            <a:ext cx="6062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SPLW Top Referral Reasons Quarter 1 - 2026/2027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D1ECC8-99B7-DD11-7618-63F7720170B5}"/>
              </a:ext>
            </a:extLst>
          </p:cNvPr>
          <p:cNvSpPr txBox="1"/>
          <p:nvPr/>
        </p:nvSpPr>
        <p:spPr>
          <a:xfrm rot="16200000">
            <a:off x="4712550" y="3666529"/>
            <a:ext cx="1441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Referral Reason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9967E4-A3F7-8D4D-BB9D-CD453311561E}"/>
              </a:ext>
            </a:extLst>
          </p:cNvPr>
          <p:cNvSpPr txBox="1"/>
          <p:nvPr/>
        </p:nvSpPr>
        <p:spPr>
          <a:xfrm>
            <a:off x="7936566" y="6219833"/>
            <a:ext cx="1916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Number of Referrals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A776D9-E8EA-62EE-F4E7-FB88E9D7AEC8}"/>
              </a:ext>
            </a:extLst>
          </p:cNvPr>
          <p:cNvSpPr txBox="1"/>
          <p:nvPr/>
        </p:nvSpPr>
        <p:spPr>
          <a:xfrm>
            <a:off x="7370288" y="1251705"/>
            <a:ext cx="3049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SPLW Top Referral Reasons </a:t>
            </a:r>
          </a:p>
        </p:txBody>
      </p:sp>
      <p:pic>
        <p:nvPicPr>
          <p:cNvPr id="10" name="imageSelected0">
            <a:extLst>
              <a:ext uri="{FF2B5EF4-FFF2-40B4-BE49-F238E27FC236}">
                <a16:creationId xmlns:a16="http://schemas.microsoft.com/office/drawing/2014/main" id="{C029FE32-D1D5-C52A-A7CF-A0A6798AA9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731601" y="83416"/>
            <a:ext cx="1368959" cy="106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85D107C-7696-BB71-EFC6-26574D86B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488644"/>
              </p:ext>
            </p:extLst>
          </p:nvPr>
        </p:nvGraphicFramePr>
        <p:xfrm>
          <a:off x="282794" y="1028174"/>
          <a:ext cx="4615156" cy="5499436"/>
        </p:xfrm>
        <a:graphic>
          <a:graphicData uri="http://schemas.openxmlformats.org/drawingml/2006/table">
            <a:tbl>
              <a:tblPr/>
              <a:tblGrid>
                <a:gridCol w="2946651">
                  <a:extLst>
                    <a:ext uri="{9D8B030D-6E8A-4147-A177-3AD203B41FA5}">
                      <a16:colId xmlns:a16="http://schemas.microsoft.com/office/drawing/2014/main" val="1155630149"/>
                    </a:ext>
                  </a:extLst>
                </a:gridCol>
                <a:gridCol w="784525">
                  <a:extLst>
                    <a:ext uri="{9D8B030D-6E8A-4147-A177-3AD203B41FA5}">
                      <a16:colId xmlns:a16="http://schemas.microsoft.com/office/drawing/2014/main" val="3367098967"/>
                    </a:ext>
                  </a:extLst>
                </a:gridCol>
                <a:gridCol w="883980">
                  <a:extLst>
                    <a:ext uri="{9D8B030D-6E8A-4147-A177-3AD203B41FA5}">
                      <a16:colId xmlns:a16="http://schemas.microsoft.com/office/drawing/2014/main" val="1347636990"/>
                    </a:ext>
                  </a:extLst>
                </a:gridCol>
              </a:tblGrid>
              <a:tr h="247468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SPLW Top Referral Reasons</a:t>
                      </a:r>
                    </a:p>
                  </a:txBody>
                  <a:tcPr marL="5148" marR="5148" marT="514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677169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Reasons for Referral 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Number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Percentage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1447183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Mental Health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183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18.62%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941840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Loneliness / Isolation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118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12.00%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11067"/>
                  </a:ext>
                </a:extLst>
              </a:tr>
              <a:tr h="3026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Managing a Long-term Health Condition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8.44%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022210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Day to Day Helping Hand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7.73%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143140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Finances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7.63%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198770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Motivation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64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6.51%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9078766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Caring Responsibilities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5.49%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535188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Housing Problem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5.39%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665914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Activities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5.29%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289099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Mobility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4.88%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636683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Sedentary Lifestyle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3.87%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573693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Employment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3.26%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649926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Bereavement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2.44%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468526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Victim of Abuse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1.42%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8647433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Dementia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1.42%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648749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Substance Misuse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1.32%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590168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Application Support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1.22%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39170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Legal Advice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1.12%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8344104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Food Poverty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1.02%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398527"/>
                  </a:ext>
                </a:extLst>
              </a:tr>
              <a:tr h="2474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Transport 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0.92%</a:t>
                      </a:r>
                    </a:p>
                  </a:txBody>
                  <a:tcPr marL="5148" marR="5148" marT="5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950599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E58C5E8-AED0-16FA-39B6-CC5DE7C27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329" y="1621037"/>
            <a:ext cx="5987615" cy="439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861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3218AE-7B47-4B92-C99E-A012A87F3C4B}"/>
              </a:ext>
            </a:extLst>
          </p:cNvPr>
          <p:cNvSpPr txBox="1"/>
          <p:nvPr/>
        </p:nvSpPr>
        <p:spPr>
          <a:xfrm>
            <a:off x="1768369" y="361410"/>
            <a:ext cx="8655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SPLW Referrals Redirected to Care Coordinators Quarter 1 - 2026/2027</a:t>
            </a:r>
          </a:p>
        </p:txBody>
      </p:sp>
      <p:pic>
        <p:nvPicPr>
          <p:cNvPr id="5" name="imageSelected0">
            <a:extLst>
              <a:ext uri="{FF2B5EF4-FFF2-40B4-BE49-F238E27FC236}">
                <a16:creationId xmlns:a16="http://schemas.microsoft.com/office/drawing/2014/main" id="{8C96B512-B499-E62E-B9F6-E2F22D484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731601" y="83416"/>
            <a:ext cx="1368959" cy="106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D2C2ABC-1887-58EC-F829-0C6A8CEEC83D}"/>
              </a:ext>
            </a:extLst>
          </p:cNvPr>
          <p:cNvGrpSpPr/>
          <p:nvPr/>
        </p:nvGrpSpPr>
        <p:grpSpPr>
          <a:xfrm>
            <a:off x="3616432" y="1055099"/>
            <a:ext cx="4959136" cy="4098669"/>
            <a:chOff x="3892256" y="1323723"/>
            <a:chExt cx="4407488" cy="350228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4354385-F8A8-005F-ECA8-181583BBA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92256" y="1323723"/>
              <a:ext cx="4407488" cy="350228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97595D-A649-BC8E-35F9-9CE4ADBAF5C3}"/>
                </a:ext>
              </a:extLst>
            </p:cNvPr>
            <p:cNvSpPr txBox="1"/>
            <p:nvPr/>
          </p:nvSpPr>
          <p:spPr>
            <a:xfrm>
              <a:off x="5272023" y="3275111"/>
              <a:ext cx="9026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/>
                <a:t>88.08%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EC5C3E-16B5-A1DC-5052-5036E02F129D}"/>
                </a:ext>
              </a:extLst>
            </p:cNvPr>
            <p:cNvSpPr txBox="1"/>
            <p:nvPr/>
          </p:nvSpPr>
          <p:spPr>
            <a:xfrm>
              <a:off x="6086168" y="1618376"/>
              <a:ext cx="9026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/>
                <a:t>11.92%</a:t>
              </a:r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8A00238-746D-7E90-8702-84C3DC3B66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156023"/>
              </p:ext>
            </p:extLst>
          </p:nvPr>
        </p:nvGraphicFramePr>
        <p:xfrm>
          <a:off x="4323072" y="5153768"/>
          <a:ext cx="3545856" cy="871158"/>
        </p:xfrm>
        <a:graphic>
          <a:graphicData uri="http://schemas.openxmlformats.org/drawingml/2006/table">
            <a:tbl>
              <a:tblPr/>
              <a:tblGrid>
                <a:gridCol w="2338756">
                  <a:extLst>
                    <a:ext uri="{9D8B030D-6E8A-4147-A177-3AD203B41FA5}">
                      <a16:colId xmlns:a16="http://schemas.microsoft.com/office/drawing/2014/main" val="2067078850"/>
                    </a:ext>
                  </a:extLst>
                </a:gridCol>
                <a:gridCol w="1207100">
                  <a:extLst>
                    <a:ext uri="{9D8B030D-6E8A-4147-A177-3AD203B41FA5}">
                      <a16:colId xmlns:a16="http://schemas.microsoft.com/office/drawing/2014/main" val="251084801"/>
                    </a:ext>
                  </a:extLst>
                </a:gridCol>
              </a:tblGrid>
              <a:tr h="4355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Care Coordinators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335713"/>
                  </a:ext>
                </a:extLst>
              </a:tr>
              <a:tr h="4355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Social Prescribing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171222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06A5D0-D742-72A7-33D0-6B34D0CA6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6323" y="6356350"/>
            <a:ext cx="11398021" cy="365125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Referrals redirected as more appropriate for the Care Coordinators as part of the personalised care team to provide faster access to support for patients and reduced SPLW waiting lists.</a:t>
            </a:r>
          </a:p>
        </p:txBody>
      </p:sp>
    </p:spTree>
    <p:extLst>
      <p:ext uri="{BB962C8B-B14F-4D97-AF65-F5344CB8AC3E}">
        <p14:creationId xmlns:p14="http://schemas.microsoft.com/office/powerpoint/2010/main" val="2968679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DE3B9C7-58B5-2261-E46A-4968F01FEC98}"/>
              </a:ext>
            </a:extLst>
          </p:cNvPr>
          <p:cNvSpPr txBox="1"/>
          <p:nvPr/>
        </p:nvSpPr>
        <p:spPr>
          <a:xfrm>
            <a:off x="3656891" y="236397"/>
            <a:ext cx="4825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HWBC Referrals Quarter 1 - 2026/2027</a:t>
            </a:r>
          </a:p>
        </p:txBody>
      </p:sp>
      <p:pic>
        <p:nvPicPr>
          <p:cNvPr id="2" name="imageSelected0">
            <a:extLst>
              <a:ext uri="{FF2B5EF4-FFF2-40B4-BE49-F238E27FC236}">
                <a16:creationId xmlns:a16="http://schemas.microsoft.com/office/drawing/2014/main" id="{8CA6F91F-C458-EC54-ED44-0B56B4F770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731601" y="83416"/>
            <a:ext cx="1368959" cy="106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4E17B7-1CE9-68FB-4FF7-887E04B0959D}"/>
              </a:ext>
            </a:extLst>
          </p:cNvPr>
          <p:cNvSpPr txBox="1"/>
          <p:nvPr/>
        </p:nvSpPr>
        <p:spPr>
          <a:xfrm rot="16200000">
            <a:off x="5226466" y="3275111"/>
            <a:ext cx="1192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GP Surgery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4CD547-94D6-B518-8293-DDFC606AF861}"/>
              </a:ext>
            </a:extLst>
          </p:cNvPr>
          <p:cNvSpPr txBox="1"/>
          <p:nvPr/>
        </p:nvSpPr>
        <p:spPr>
          <a:xfrm>
            <a:off x="7856106" y="6115634"/>
            <a:ext cx="1850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Number of Referrals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93639A-CFF5-9C03-1C03-4E1ED2AF4B32}"/>
              </a:ext>
            </a:extLst>
          </p:cNvPr>
          <p:cNvSpPr txBox="1"/>
          <p:nvPr/>
        </p:nvSpPr>
        <p:spPr>
          <a:xfrm>
            <a:off x="7268098" y="1146743"/>
            <a:ext cx="3275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HWBC Referrals – Total 128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76B0BE-A134-FEA4-7B1A-4C48D9C86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120" y="1663870"/>
            <a:ext cx="5557176" cy="4340926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E40DF9C-8DD1-F2AC-BFF1-0AEAD1EDE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393118"/>
              </p:ext>
            </p:extLst>
          </p:nvPr>
        </p:nvGraphicFramePr>
        <p:xfrm>
          <a:off x="397125" y="723334"/>
          <a:ext cx="5120881" cy="5546189"/>
        </p:xfrm>
        <a:graphic>
          <a:graphicData uri="http://schemas.openxmlformats.org/drawingml/2006/table">
            <a:tbl>
              <a:tblPr/>
              <a:tblGrid>
                <a:gridCol w="1975407">
                  <a:extLst>
                    <a:ext uri="{9D8B030D-6E8A-4147-A177-3AD203B41FA5}">
                      <a16:colId xmlns:a16="http://schemas.microsoft.com/office/drawing/2014/main" val="3625738802"/>
                    </a:ext>
                  </a:extLst>
                </a:gridCol>
                <a:gridCol w="855357">
                  <a:extLst>
                    <a:ext uri="{9D8B030D-6E8A-4147-A177-3AD203B41FA5}">
                      <a16:colId xmlns:a16="http://schemas.microsoft.com/office/drawing/2014/main" val="3490764525"/>
                    </a:ext>
                  </a:extLst>
                </a:gridCol>
                <a:gridCol w="977071">
                  <a:extLst>
                    <a:ext uri="{9D8B030D-6E8A-4147-A177-3AD203B41FA5}">
                      <a16:colId xmlns:a16="http://schemas.microsoft.com/office/drawing/2014/main" val="3765302806"/>
                    </a:ext>
                  </a:extLst>
                </a:gridCol>
                <a:gridCol w="1313046">
                  <a:extLst>
                    <a:ext uri="{9D8B030D-6E8A-4147-A177-3AD203B41FA5}">
                      <a16:colId xmlns:a16="http://schemas.microsoft.com/office/drawing/2014/main" val="3975712150"/>
                    </a:ext>
                  </a:extLst>
                </a:gridCol>
              </a:tblGrid>
              <a:tr h="8532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Practice Name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No. Referrals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Referral Percentage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Representative Percentage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0966543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Manor Court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16.41%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8.23%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1845893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Old Mill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14.06%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13.09%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277179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Bedworth Health Centre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12.50%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20.76%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4025053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Riversley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 Surgery*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11.72%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6.99%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35978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Chapel End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10.16%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4.94%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9097231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Grange Medical Centre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11.58%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0862888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Red Roofs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8.59%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12.80%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1903809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Arbury Medical Centre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7.03%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9.42%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879253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Queens Road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6.25%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2.63%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6127563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Bulkington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3.91%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5.94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8699948"/>
                  </a:ext>
                </a:extLst>
              </a:tr>
              <a:tr h="426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Old Cole House Surgery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3.62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6634508"/>
                  </a:ext>
                </a:extLst>
              </a:tr>
            </a:tbl>
          </a:graphicData>
        </a:graphic>
      </p:graphicFrame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F9BAB05D-64FB-24F9-5A55-ABCF38976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6323" y="6356350"/>
            <a:ext cx="11398021" cy="365125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*Technical issues with the JOY referral button in EMIS impacted referral volumes for </a:t>
            </a:r>
            <a:r>
              <a:rPr lang="en-GB" dirty="0" err="1">
                <a:solidFill>
                  <a:schemeClr val="tx1"/>
                </a:solidFill>
              </a:rPr>
              <a:t>Riversley</a:t>
            </a:r>
            <a:r>
              <a:rPr lang="en-GB" dirty="0">
                <a:solidFill>
                  <a:schemeClr val="tx1"/>
                </a:solidFill>
              </a:rPr>
              <a:t> Road during this quarter.</a:t>
            </a:r>
          </a:p>
        </p:txBody>
      </p:sp>
    </p:spTree>
    <p:extLst>
      <p:ext uri="{BB962C8B-B14F-4D97-AF65-F5344CB8AC3E}">
        <p14:creationId xmlns:p14="http://schemas.microsoft.com/office/powerpoint/2010/main" val="3680398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45046C-86F5-445A-E1E0-B20C90ECB1A2}"/>
              </a:ext>
            </a:extLst>
          </p:cNvPr>
          <p:cNvSpPr txBox="1"/>
          <p:nvPr/>
        </p:nvSpPr>
        <p:spPr>
          <a:xfrm>
            <a:off x="2935299" y="415024"/>
            <a:ext cx="6062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HWBC Top Referral Reasons Quarter 1 - 2026/2027</a:t>
            </a:r>
          </a:p>
        </p:txBody>
      </p:sp>
      <p:pic>
        <p:nvPicPr>
          <p:cNvPr id="3" name="imageSelected0">
            <a:extLst>
              <a:ext uri="{FF2B5EF4-FFF2-40B4-BE49-F238E27FC236}">
                <a16:creationId xmlns:a16="http://schemas.microsoft.com/office/drawing/2014/main" id="{700C8FD6-97FC-0EC8-B131-BA2CE1517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731601" y="83416"/>
            <a:ext cx="1368959" cy="106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4AF6FFA-3169-D198-DDCA-5F1BE453DBEF}"/>
              </a:ext>
            </a:extLst>
          </p:cNvPr>
          <p:cNvSpPr txBox="1"/>
          <p:nvPr/>
        </p:nvSpPr>
        <p:spPr>
          <a:xfrm rot="16200000">
            <a:off x="4732503" y="3590488"/>
            <a:ext cx="1688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Referral Reason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941B83-EE7A-56BB-A6C9-89D5279DC6C2}"/>
              </a:ext>
            </a:extLst>
          </p:cNvPr>
          <p:cNvSpPr txBox="1"/>
          <p:nvPr/>
        </p:nvSpPr>
        <p:spPr>
          <a:xfrm>
            <a:off x="7995423" y="5665526"/>
            <a:ext cx="2058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Number of Referrals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16576E-ACCA-AF9A-2D78-3DF2FB9D9978}"/>
              </a:ext>
            </a:extLst>
          </p:cNvPr>
          <p:cNvSpPr txBox="1"/>
          <p:nvPr/>
        </p:nvSpPr>
        <p:spPr>
          <a:xfrm>
            <a:off x="7305600" y="1453896"/>
            <a:ext cx="343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HWBC Top Referral Reasons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0FC0A-E719-42D7-68B0-4246C9D4F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515" y="2084650"/>
            <a:ext cx="5535706" cy="3319454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B503EA4-A54D-05DE-42CC-33DFF003C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158362"/>
              </p:ext>
            </p:extLst>
          </p:nvPr>
        </p:nvGraphicFramePr>
        <p:xfrm>
          <a:off x="689779" y="1480362"/>
          <a:ext cx="4064000" cy="4339052"/>
        </p:xfrm>
        <a:graphic>
          <a:graphicData uri="http://schemas.openxmlformats.org/drawingml/2006/table">
            <a:tbl>
              <a:tblPr/>
              <a:tblGrid>
                <a:gridCol w="1861397">
                  <a:extLst>
                    <a:ext uri="{9D8B030D-6E8A-4147-A177-3AD203B41FA5}">
                      <a16:colId xmlns:a16="http://schemas.microsoft.com/office/drawing/2014/main" val="134309272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686783880"/>
                    </a:ext>
                  </a:extLst>
                </a:gridCol>
                <a:gridCol w="1105323">
                  <a:extLst>
                    <a:ext uri="{9D8B030D-6E8A-4147-A177-3AD203B41FA5}">
                      <a16:colId xmlns:a16="http://schemas.microsoft.com/office/drawing/2014/main" val="4048724565"/>
                    </a:ext>
                  </a:extLst>
                </a:gridCol>
              </a:tblGrid>
              <a:tr h="647359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HWBC Top Referral Reasons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362505"/>
                  </a:ext>
                </a:extLst>
              </a:tr>
              <a:tr h="64735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Reasons for Referral 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Number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Percentage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7549380"/>
                  </a:ext>
                </a:extLst>
              </a:tr>
              <a:tr h="5073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High Body Weight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29.92%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604108"/>
                  </a:ext>
                </a:extLst>
              </a:tr>
              <a:tr h="5073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Healthy Living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17.32%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386712"/>
                  </a:ext>
                </a:extLst>
              </a:tr>
              <a:tr h="5073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Motivation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16.14%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660828"/>
                  </a:ext>
                </a:extLst>
              </a:tr>
              <a:tr h="5073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Eating Habits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14.96%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112002"/>
                  </a:ext>
                </a:extLst>
              </a:tr>
              <a:tr h="5073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Mental Health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13.39%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2584746"/>
                  </a:ext>
                </a:extLst>
              </a:tr>
              <a:tr h="5073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Smoking Cessation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8.27%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37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60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A47500-592F-5860-7C78-4C7E092ADC66}"/>
              </a:ext>
            </a:extLst>
          </p:cNvPr>
          <p:cNvSpPr txBox="1"/>
          <p:nvPr/>
        </p:nvSpPr>
        <p:spPr>
          <a:xfrm>
            <a:off x="4771787" y="242293"/>
            <a:ext cx="2648425" cy="404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Current Waiting Lists</a:t>
            </a:r>
          </a:p>
        </p:txBody>
      </p:sp>
      <p:pic>
        <p:nvPicPr>
          <p:cNvPr id="4" name="imageSelected0">
            <a:extLst>
              <a:ext uri="{FF2B5EF4-FFF2-40B4-BE49-F238E27FC236}">
                <a16:creationId xmlns:a16="http://schemas.microsoft.com/office/drawing/2014/main" id="{8BF888FF-1254-7E4F-6D80-184FDC6BF6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731601" y="83416"/>
            <a:ext cx="1368959" cy="106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52F1732-9034-9A5B-D58F-54CC88432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17409"/>
              </p:ext>
            </p:extLst>
          </p:nvPr>
        </p:nvGraphicFramePr>
        <p:xfrm>
          <a:off x="4303485" y="5453903"/>
          <a:ext cx="3585030" cy="1084491"/>
        </p:xfrm>
        <a:graphic>
          <a:graphicData uri="http://schemas.openxmlformats.org/drawingml/2006/table">
            <a:tbl>
              <a:tblPr/>
              <a:tblGrid>
                <a:gridCol w="2879778">
                  <a:extLst>
                    <a:ext uri="{9D8B030D-6E8A-4147-A177-3AD203B41FA5}">
                      <a16:colId xmlns:a16="http://schemas.microsoft.com/office/drawing/2014/main" val="4143790869"/>
                    </a:ext>
                  </a:extLst>
                </a:gridCol>
                <a:gridCol w="705252">
                  <a:extLst>
                    <a:ext uri="{9D8B030D-6E8A-4147-A177-3AD203B41FA5}">
                      <a16:colId xmlns:a16="http://schemas.microsoft.com/office/drawing/2014/main" val="4158824113"/>
                    </a:ext>
                  </a:extLst>
                </a:gridCol>
              </a:tblGrid>
              <a:tr h="361497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Nuneaton North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4023440"/>
                  </a:ext>
                </a:extLst>
              </a:tr>
              <a:tr h="361497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Nuneaton South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7402327"/>
                  </a:ext>
                </a:extLst>
              </a:tr>
              <a:tr h="361497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 Health &amp; Wellbeing Coaches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3305337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5EBC696E-BB15-AEB7-5A6E-6A31B1580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505" y="861851"/>
            <a:ext cx="7396990" cy="431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85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7233D9-80E8-8418-CFCD-9AA5B05A30C3}"/>
              </a:ext>
            </a:extLst>
          </p:cNvPr>
          <p:cNvSpPr txBox="1"/>
          <p:nvPr/>
        </p:nvSpPr>
        <p:spPr>
          <a:xfrm>
            <a:off x="1480132" y="218638"/>
            <a:ext cx="8732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SPLW &amp; HWBC ONS4 Average Improvement Scores Quarter 1 - 2026/2027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1B252-F19C-D2BC-D17E-865A9AEC3751}"/>
              </a:ext>
            </a:extLst>
          </p:cNvPr>
          <p:cNvSpPr txBox="1"/>
          <p:nvPr/>
        </p:nvSpPr>
        <p:spPr>
          <a:xfrm>
            <a:off x="645339" y="5247418"/>
            <a:ext cx="57449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These improvement scores are based on 4 questions which are scored from 1 – 10 which are asked at the initial assessment and upon discharge. </a:t>
            </a:r>
          </a:p>
          <a:p>
            <a:endParaRPr lang="en-GB" sz="1100" dirty="0"/>
          </a:p>
          <a:p>
            <a:r>
              <a:rPr lang="en-GB" sz="1100" dirty="0"/>
              <a:t>1. Overall, how satisfied are you with your life nowadays?</a:t>
            </a:r>
          </a:p>
          <a:p>
            <a:r>
              <a:rPr lang="en-GB" sz="1100" dirty="0"/>
              <a:t>2. Overall, to what extent do you feel the things you do in your life are worthwhile?</a:t>
            </a:r>
          </a:p>
          <a:p>
            <a:r>
              <a:rPr lang="en-GB" sz="1100" dirty="0"/>
              <a:t>3. Overall, how happy did you feel yesterday?</a:t>
            </a:r>
          </a:p>
          <a:p>
            <a:r>
              <a:rPr lang="en-GB" sz="1100" dirty="0"/>
              <a:t>4. On a scale where 0 is “not at all anxious” and 10 is “completely anxious”, overall, </a:t>
            </a:r>
          </a:p>
          <a:p>
            <a:r>
              <a:rPr lang="en-GB" sz="1100" dirty="0"/>
              <a:t>how anxious did you feel yesterday?</a:t>
            </a:r>
          </a:p>
          <a:p>
            <a:endParaRPr lang="en-GB" sz="1200" dirty="0"/>
          </a:p>
          <a:p>
            <a:endParaRPr lang="en-GB" sz="1200" dirty="0"/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F34C20-60AA-CCF8-C9C2-3EC0560F50A1}"/>
              </a:ext>
            </a:extLst>
          </p:cNvPr>
          <p:cNvSpPr txBox="1"/>
          <p:nvPr/>
        </p:nvSpPr>
        <p:spPr>
          <a:xfrm rot="16200000">
            <a:off x="-112238" y="2484709"/>
            <a:ext cx="1633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Average Score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12A615-B0CE-985F-0E54-8862DF44851B}"/>
              </a:ext>
            </a:extLst>
          </p:cNvPr>
          <p:cNvSpPr txBox="1"/>
          <p:nvPr/>
        </p:nvSpPr>
        <p:spPr>
          <a:xfrm>
            <a:off x="661449" y="4788602"/>
            <a:ext cx="3587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Wellbeing Questions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77122-9E38-809F-7ED7-E1954781EC08}"/>
              </a:ext>
            </a:extLst>
          </p:cNvPr>
          <p:cNvSpPr txBox="1"/>
          <p:nvPr/>
        </p:nvSpPr>
        <p:spPr>
          <a:xfrm>
            <a:off x="880712" y="716455"/>
            <a:ext cx="5332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Average Improvement in Wellbeing Based on ONS4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F36E98-C0CC-5A15-D0B3-6AAECDAD1DD4}"/>
              </a:ext>
            </a:extLst>
          </p:cNvPr>
          <p:cNvSpPr txBox="1"/>
          <p:nvPr/>
        </p:nvSpPr>
        <p:spPr>
          <a:xfrm>
            <a:off x="645339" y="5012130"/>
            <a:ext cx="57449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*Anxiety scoring is inverted with a lower score indicating an improvement.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5DDC1F-D409-7177-FC96-106AA8555C01}"/>
              </a:ext>
            </a:extLst>
          </p:cNvPr>
          <p:cNvGrpSpPr/>
          <p:nvPr/>
        </p:nvGrpSpPr>
        <p:grpSpPr>
          <a:xfrm>
            <a:off x="7465559" y="4023338"/>
            <a:ext cx="2779272" cy="2093377"/>
            <a:chOff x="9974500" y="3245377"/>
            <a:chExt cx="2198744" cy="1788262"/>
          </a:xfrm>
        </p:grpSpPr>
        <p:sp>
          <p:nvSpPr>
            <p:cNvPr id="11" name="Arrow: Up 10">
              <a:extLst>
                <a:ext uri="{FF2B5EF4-FFF2-40B4-BE49-F238E27FC236}">
                  <a16:creationId xmlns:a16="http://schemas.microsoft.com/office/drawing/2014/main" id="{CF20A641-7A5F-A320-AD0D-4300C61E3480}"/>
                </a:ext>
              </a:extLst>
            </p:cNvPr>
            <p:cNvSpPr/>
            <p:nvPr/>
          </p:nvSpPr>
          <p:spPr>
            <a:xfrm>
              <a:off x="10130221" y="3392719"/>
              <a:ext cx="561445" cy="1477328"/>
            </a:xfrm>
            <a:prstGeom prst="up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C61B90-323D-52B6-6588-B66D01B30351}"/>
                </a:ext>
              </a:extLst>
            </p:cNvPr>
            <p:cNvSpPr txBox="1"/>
            <p:nvPr/>
          </p:nvSpPr>
          <p:spPr>
            <a:xfrm>
              <a:off x="10563427" y="3417605"/>
              <a:ext cx="1609817" cy="1393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/>
                <a:t>Overall Average Improvement in Wellbeing</a:t>
              </a:r>
            </a:p>
            <a:p>
              <a:pPr algn="ctr"/>
              <a:endParaRPr lang="en-GB" sz="1600" b="1" dirty="0"/>
            </a:p>
            <a:p>
              <a:pPr algn="ctr"/>
              <a:r>
                <a:rPr lang="en-GB" sz="3600" b="1" dirty="0">
                  <a:solidFill>
                    <a:srgbClr val="92D050"/>
                  </a:solidFill>
                </a:rPr>
                <a:t>29%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DF7E52C-D3F0-5222-9021-B2A6653D9134}"/>
                </a:ext>
              </a:extLst>
            </p:cNvPr>
            <p:cNvSpPr/>
            <p:nvPr/>
          </p:nvSpPr>
          <p:spPr>
            <a:xfrm>
              <a:off x="9974500" y="3245377"/>
              <a:ext cx="2198744" cy="1788262"/>
            </a:xfrm>
            <a:prstGeom prst="roundRect">
              <a:avLst/>
            </a:prstGeom>
            <a:noFill/>
            <a:ln w="38100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0219D22A-2B99-F715-0328-431398614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67" y="4489155"/>
            <a:ext cx="2942676" cy="22089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B4C309A-7F6D-63F0-AA07-35E0119820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382948"/>
              </p:ext>
            </p:extLst>
          </p:nvPr>
        </p:nvGraphicFramePr>
        <p:xfrm>
          <a:off x="6587066" y="1184849"/>
          <a:ext cx="4667111" cy="1854684"/>
        </p:xfrm>
        <a:graphic>
          <a:graphicData uri="http://schemas.openxmlformats.org/drawingml/2006/table">
            <a:tbl>
              <a:tblPr/>
              <a:tblGrid>
                <a:gridCol w="1566334">
                  <a:extLst>
                    <a:ext uri="{9D8B030D-6E8A-4147-A177-3AD203B41FA5}">
                      <a16:colId xmlns:a16="http://schemas.microsoft.com/office/drawing/2014/main" val="62790586"/>
                    </a:ext>
                  </a:extLst>
                </a:gridCol>
                <a:gridCol w="853650">
                  <a:extLst>
                    <a:ext uri="{9D8B030D-6E8A-4147-A177-3AD203B41FA5}">
                      <a16:colId xmlns:a16="http://schemas.microsoft.com/office/drawing/2014/main" val="2784249220"/>
                    </a:ext>
                  </a:extLst>
                </a:gridCol>
                <a:gridCol w="979517">
                  <a:extLst>
                    <a:ext uri="{9D8B030D-6E8A-4147-A177-3AD203B41FA5}">
                      <a16:colId xmlns:a16="http://schemas.microsoft.com/office/drawing/2014/main" val="203857009"/>
                    </a:ext>
                  </a:extLst>
                </a:gridCol>
                <a:gridCol w="1267610">
                  <a:extLst>
                    <a:ext uri="{9D8B030D-6E8A-4147-A177-3AD203B41FA5}">
                      <a16:colId xmlns:a16="http://schemas.microsoft.com/office/drawing/2014/main" val="243223502"/>
                    </a:ext>
                  </a:extLst>
                </a:gridCol>
              </a:tblGrid>
              <a:tr h="61822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ptos Narrow" panose="020B0004020202020204" pitchFamily="34" charset="0"/>
                        </a:rPr>
                        <a:t>Average Baseline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92D050"/>
                          </a:solidFill>
                          <a:effectLst/>
                          <a:latin typeface="Aptos Narrow" panose="020B0004020202020204" pitchFamily="34" charset="0"/>
                        </a:rPr>
                        <a:t>Average Follow Up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B0F0"/>
                          </a:solidFill>
                          <a:effectLst/>
                          <a:latin typeface="Aptos Narrow" panose="020B0004020202020204" pitchFamily="34" charset="0"/>
                        </a:rPr>
                        <a:t>% Average Improvement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803553"/>
                  </a:ext>
                </a:extLst>
              </a:tr>
              <a:tr h="309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Life Satisfaction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5.01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6.48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353376"/>
                  </a:ext>
                </a:extLst>
              </a:tr>
              <a:tr h="309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Worthwhile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5.53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7.05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809904"/>
                  </a:ext>
                </a:extLst>
              </a:tr>
              <a:tr h="309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Happiness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6.63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048239"/>
                  </a:ext>
                </a:extLst>
              </a:tr>
              <a:tr h="309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Anxiety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4.79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3.35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480371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43685D90-B1A3-43F8-D8E5-50DA5878F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23" y="1105807"/>
            <a:ext cx="5143764" cy="330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78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63A24A-A7E3-9211-1A55-BA3B0FA4A8B7}"/>
              </a:ext>
            </a:extLst>
          </p:cNvPr>
          <p:cNvSpPr txBox="1"/>
          <p:nvPr/>
        </p:nvSpPr>
        <p:spPr>
          <a:xfrm>
            <a:off x="2074644" y="325895"/>
            <a:ext cx="8042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Feedback from our Partners, Patients and Groups… 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021B039-EB13-932F-458F-D5FFEBD0304A}"/>
              </a:ext>
            </a:extLst>
          </p:cNvPr>
          <p:cNvSpPr/>
          <p:nvPr/>
        </p:nvSpPr>
        <p:spPr>
          <a:xfrm>
            <a:off x="6416335" y="4067396"/>
            <a:ext cx="2597977" cy="2232820"/>
          </a:xfrm>
          <a:prstGeom prst="wedgeRoundRectCallout">
            <a:avLst>
              <a:gd name="adj1" fmla="val -22437"/>
              <a:gd name="adj2" fmla="val 57248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“The support has been very good, without it I was lost. I don't like asking for help, but I realised help is out there for a reason. I am grateful you were there to help when I needed it. Thanks for the help”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BF13D3C1-2073-E683-9E71-3EC4B061705C}"/>
              </a:ext>
            </a:extLst>
          </p:cNvPr>
          <p:cNvSpPr/>
          <p:nvPr/>
        </p:nvSpPr>
        <p:spPr>
          <a:xfrm>
            <a:off x="528779" y="978372"/>
            <a:ext cx="2864301" cy="2426705"/>
          </a:xfrm>
          <a:prstGeom prst="wedgeRoundRectCallout">
            <a:avLst>
              <a:gd name="adj1" fmla="val -22336"/>
              <a:gd name="adj2" fmla="val 55499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56603BF-1488-8BBA-0794-0EDED881C0B6}"/>
              </a:ext>
            </a:extLst>
          </p:cNvPr>
          <p:cNvSpPr/>
          <p:nvPr/>
        </p:nvSpPr>
        <p:spPr>
          <a:xfrm>
            <a:off x="6483644" y="978372"/>
            <a:ext cx="2746809" cy="2606076"/>
          </a:xfrm>
          <a:prstGeom prst="wedgeRoundRectCallou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“Thank you for all the support, you have been so helpful and supportive and I have always felt very comfortable with you. I am saddened that the referral needs to be closed however all of the help and support has made a big difference and been a huge help.”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75B10682-F99F-BD17-A2A3-FE04EAD43912}"/>
              </a:ext>
            </a:extLst>
          </p:cNvPr>
          <p:cNvSpPr/>
          <p:nvPr/>
        </p:nvSpPr>
        <p:spPr>
          <a:xfrm>
            <a:off x="3628474" y="4118390"/>
            <a:ext cx="2467526" cy="2209257"/>
          </a:xfrm>
          <a:prstGeom prst="wedgeRoundRectCallout">
            <a:avLst>
              <a:gd name="adj1" fmla="val -22336"/>
              <a:gd name="adj2" fmla="val 55499"/>
              <a:gd name="adj3" fmla="val 16667"/>
            </a:avLst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“I have found a new passion for swimming and have been going 3/4 times a week.</a:t>
            </a:r>
          </a:p>
          <a:p>
            <a:r>
              <a:rPr lang="en-GB" sz="1400" dirty="0">
                <a:solidFill>
                  <a:schemeClr val="tx1"/>
                </a:solidFill>
              </a:rPr>
              <a:t>Before speaking to you I would never have got into a pool. Now it is a habit"</a:t>
            </a:r>
          </a:p>
        </p:txBody>
      </p:sp>
      <p:pic>
        <p:nvPicPr>
          <p:cNvPr id="2" name="imageSelected0">
            <a:extLst>
              <a:ext uri="{FF2B5EF4-FFF2-40B4-BE49-F238E27FC236}">
                <a16:creationId xmlns:a16="http://schemas.microsoft.com/office/drawing/2014/main" id="{3D494D0F-790D-AC93-5FD9-EF6B431798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823041" y="68567"/>
            <a:ext cx="1368959" cy="106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DC8B8D80-FB36-DFFC-2A42-43A618F86AF9}"/>
              </a:ext>
            </a:extLst>
          </p:cNvPr>
          <p:cNvSpPr/>
          <p:nvPr/>
        </p:nvSpPr>
        <p:spPr>
          <a:xfrm>
            <a:off x="9395823" y="1441133"/>
            <a:ext cx="2597977" cy="2379375"/>
          </a:xfrm>
          <a:prstGeom prst="wedgeRoundRectCallout">
            <a:avLst>
              <a:gd name="adj1" fmla="val -22336"/>
              <a:gd name="adj2" fmla="val 55499"/>
              <a:gd name="adj3" fmla="val 16667"/>
            </a:avLst>
          </a:prstGeom>
          <a:solidFill>
            <a:srgbClr val="CC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solidFill>
                  <a:schemeClr val="tx1"/>
                </a:solidFill>
              </a:rPr>
              <a:t>“The Health &amp; Wellbeing Coach has been really supportive and encouraging, it has helped me achieve my goal of walking 3 </a:t>
            </a:r>
            <a:r>
              <a:rPr lang="en-GB" sz="1400" dirty="0" err="1">
                <a:solidFill>
                  <a:schemeClr val="tx1"/>
                </a:solidFill>
              </a:rPr>
              <a:t>kilometers</a:t>
            </a:r>
            <a:r>
              <a:rPr lang="en-GB" sz="1400" dirty="0">
                <a:solidFill>
                  <a:schemeClr val="tx1"/>
                </a:solidFill>
              </a:rPr>
              <a:t> on my treadmill in 50 minutes which I now do 6 days a week thank you so much”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E0664060-9AAF-179E-CF17-0B658E108A93}"/>
              </a:ext>
            </a:extLst>
          </p:cNvPr>
          <p:cNvSpPr/>
          <p:nvPr/>
        </p:nvSpPr>
        <p:spPr>
          <a:xfrm>
            <a:off x="3609221" y="978373"/>
            <a:ext cx="2620317" cy="2606075"/>
          </a:xfrm>
          <a:prstGeom prst="wedgeRoundRectCallout">
            <a:avLst>
              <a:gd name="adj1" fmla="val -22336"/>
              <a:gd name="adj2" fmla="val 55499"/>
              <a:gd name="adj3" fmla="val 1666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0CF83C3-FC2F-7840-A55B-737065694747}"/>
              </a:ext>
            </a:extLst>
          </p:cNvPr>
          <p:cNvSpPr/>
          <p:nvPr/>
        </p:nvSpPr>
        <p:spPr>
          <a:xfrm>
            <a:off x="528779" y="3657444"/>
            <a:ext cx="2864301" cy="2562194"/>
          </a:xfrm>
          <a:prstGeom prst="wedgeRoundRectCallout">
            <a:avLst/>
          </a:prstGeom>
          <a:solidFill>
            <a:srgbClr val="CC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D714D86A-85BE-DB03-9A82-9D4DAF3084CF}"/>
              </a:ext>
            </a:extLst>
          </p:cNvPr>
          <p:cNvSpPr/>
          <p:nvPr/>
        </p:nvSpPr>
        <p:spPr>
          <a:xfrm>
            <a:off x="9230453" y="4129747"/>
            <a:ext cx="2597977" cy="2232820"/>
          </a:xfrm>
          <a:prstGeom prst="wedgeRoundRect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F5CC76-9984-8CDD-2117-401B2082935D}"/>
              </a:ext>
            </a:extLst>
          </p:cNvPr>
          <p:cNvSpPr txBox="1"/>
          <p:nvPr/>
        </p:nvSpPr>
        <p:spPr>
          <a:xfrm>
            <a:off x="2376439" y="3044380"/>
            <a:ext cx="1194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Mr A, 76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8600E2-8941-3673-8224-7340F44ABBE6}"/>
              </a:ext>
            </a:extLst>
          </p:cNvPr>
          <p:cNvSpPr txBox="1"/>
          <p:nvPr/>
        </p:nvSpPr>
        <p:spPr>
          <a:xfrm>
            <a:off x="3717563" y="3083519"/>
            <a:ext cx="2639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Walking Football Participant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8FA8F0-2BD5-042C-3646-D1EC73D152B3}"/>
              </a:ext>
            </a:extLst>
          </p:cNvPr>
          <p:cNvSpPr txBox="1"/>
          <p:nvPr/>
        </p:nvSpPr>
        <p:spPr>
          <a:xfrm>
            <a:off x="583131" y="1131894"/>
            <a:ext cx="2771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“Thank you so much for the help and support you’ve provided to my dad and the assistance you gave me with applying for the NHS funding.</a:t>
            </a:r>
          </a:p>
          <a:p>
            <a:r>
              <a:rPr lang="en-GB" sz="1400" dirty="0"/>
              <a:t>You can’t imagine what a massive weight this is off our minds, to know he has been accepted for the funding for care”</a:t>
            </a:r>
          </a:p>
          <a:p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7FB3EC-08E2-DF96-70FA-DBA2FCA4A346}"/>
              </a:ext>
            </a:extLst>
          </p:cNvPr>
          <p:cNvSpPr txBox="1"/>
          <p:nvPr/>
        </p:nvSpPr>
        <p:spPr>
          <a:xfrm>
            <a:off x="3722732" y="1131894"/>
            <a:ext cx="243125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“Like I say the support is just amazing and the other people who attend will support each other. It makes me so happy on a Friday, and it gives me something to look forward to. It is something that I need in my life”</a:t>
            </a:r>
          </a:p>
          <a:p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D6DCEF-5DFD-5A1C-C555-6955B87462E8}"/>
              </a:ext>
            </a:extLst>
          </p:cNvPr>
          <p:cNvSpPr txBox="1"/>
          <p:nvPr/>
        </p:nvSpPr>
        <p:spPr>
          <a:xfrm>
            <a:off x="8201006" y="3259823"/>
            <a:ext cx="1194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Mrs B, 34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D98866-C03B-F44B-6494-7D8882866DA0}"/>
              </a:ext>
            </a:extLst>
          </p:cNvPr>
          <p:cNvSpPr txBox="1"/>
          <p:nvPr/>
        </p:nvSpPr>
        <p:spPr>
          <a:xfrm>
            <a:off x="10910111" y="3531024"/>
            <a:ext cx="1194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Mrs C, 74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E6E3F56-A104-3A17-9BB5-9E93B1A6720C}"/>
              </a:ext>
            </a:extLst>
          </p:cNvPr>
          <p:cNvSpPr txBox="1"/>
          <p:nvPr/>
        </p:nvSpPr>
        <p:spPr>
          <a:xfrm>
            <a:off x="1322360" y="5840717"/>
            <a:ext cx="24675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Buggy Talk Participant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217168-40BE-DF6D-563D-D2C7DE549DD9}"/>
              </a:ext>
            </a:extLst>
          </p:cNvPr>
          <p:cNvSpPr txBox="1"/>
          <p:nvPr/>
        </p:nvSpPr>
        <p:spPr>
          <a:xfrm>
            <a:off x="664477" y="3756472"/>
            <a:ext cx="26906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“This group has really encouraged me to get out the house and I have only ever missed 1 week which was when my child was getting her jabs. Its great that I can talk to other parents and a great way to get active and get steps in instead of sitting on the sofa all day“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7964BD-5878-53AE-2236-39B2B26CC918}"/>
              </a:ext>
            </a:extLst>
          </p:cNvPr>
          <p:cNvSpPr txBox="1"/>
          <p:nvPr/>
        </p:nvSpPr>
        <p:spPr>
          <a:xfrm>
            <a:off x="4959174" y="5994605"/>
            <a:ext cx="1194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Miss D, 22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231F54-3EAB-B90A-F173-DF6C7C918217}"/>
              </a:ext>
            </a:extLst>
          </p:cNvPr>
          <p:cNvSpPr txBox="1"/>
          <p:nvPr/>
        </p:nvSpPr>
        <p:spPr>
          <a:xfrm>
            <a:off x="7977645" y="5964377"/>
            <a:ext cx="11948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Mrs E, 60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77C5A4-C201-A8C9-94C7-72079B091D1C}"/>
              </a:ext>
            </a:extLst>
          </p:cNvPr>
          <p:cNvSpPr txBox="1"/>
          <p:nvPr/>
        </p:nvSpPr>
        <p:spPr>
          <a:xfrm>
            <a:off x="9289891" y="4328254"/>
            <a:ext cx="247909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“I enjoy both sides of the session, I haven’t been a dancer but enjoy the routine to music, the exercise class is lighter and allows me to still do exercise keeping my body moving”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67A139E-6D98-69B7-C9A1-3DC2E77311B3}"/>
              </a:ext>
            </a:extLst>
          </p:cNvPr>
          <p:cNvSpPr txBox="1"/>
          <p:nvPr/>
        </p:nvSpPr>
        <p:spPr>
          <a:xfrm>
            <a:off x="9395823" y="5964377"/>
            <a:ext cx="27118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Seated Exercise Participant</a:t>
            </a:r>
          </a:p>
        </p:txBody>
      </p:sp>
    </p:spTree>
    <p:extLst>
      <p:ext uri="{BB962C8B-B14F-4D97-AF65-F5344CB8AC3E}">
        <p14:creationId xmlns:p14="http://schemas.microsoft.com/office/powerpoint/2010/main" val="3164742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EAA2B4-8E54-DD88-DEC6-979F734DEEDF}"/>
              </a:ext>
            </a:extLst>
          </p:cNvPr>
          <p:cNvSpPr txBox="1"/>
          <p:nvPr/>
        </p:nvSpPr>
        <p:spPr>
          <a:xfrm>
            <a:off x="1611985" y="103119"/>
            <a:ext cx="84699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Top 25 Services Referred to by SPLW’s / HWBC’s in Quarter 1 - 2026/2027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50846D-BA96-8122-FE6F-0F9A171440C7}"/>
              </a:ext>
            </a:extLst>
          </p:cNvPr>
          <p:cNvSpPr txBox="1"/>
          <p:nvPr/>
        </p:nvSpPr>
        <p:spPr>
          <a:xfrm>
            <a:off x="6237740" y="5736951"/>
            <a:ext cx="57134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Signposts are made when either there is no referral process for a service or it is felt appropriate to empower a patient who is sufficiently able to make contact with a service themselves 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B28E83-936D-4548-4E98-A740C5B4AC2A}"/>
              </a:ext>
            </a:extLst>
          </p:cNvPr>
          <p:cNvSpPr txBox="1"/>
          <p:nvPr/>
        </p:nvSpPr>
        <p:spPr>
          <a:xfrm rot="16200000">
            <a:off x="4395080" y="3174576"/>
            <a:ext cx="35761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Number of Referrals / Signposts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9EEB4E-83CE-DB90-BEB1-6F5EDDFA59FB}"/>
              </a:ext>
            </a:extLst>
          </p:cNvPr>
          <p:cNvSpPr txBox="1"/>
          <p:nvPr/>
        </p:nvSpPr>
        <p:spPr>
          <a:xfrm>
            <a:off x="6158352" y="1637619"/>
            <a:ext cx="5624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Total Number of Referrals / Signposts made to Community / Statutory Services by SPLW’s / HWBC’s During Interventions </a:t>
            </a:r>
          </a:p>
        </p:txBody>
      </p:sp>
      <p:pic>
        <p:nvPicPr>
          <p:cNvPr id="5" name="imageSelected0">
            <a:extLst>
              <a:ext uri="{FF2B5EF4-FFF2-40B4-BE49-F238E27FC236}">
                <a16:creationId xmlns:a16="http://schemas.microsoft.com/office/drawing/2014/main" id="{D5AEBD0E-2C91-BD9B-AAAB-F08458DFF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5"/>
          <a:stretch/>
        </p:blipFill>
        <p:spPr bwMode="auto">
          <a:xfrm>
            <a:off x="10731601" y="83416"/>
            <a:ext cx="1368959" cy="106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7D3E070-DE25-4141-A031-CF470BDEAB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007350"/>
              </p:ext>
            </p:extLst>
          </p:nvPr>
        </p:nvGraphicFramePr>
        <p:xfrm>
          <a:off x="437167" y="819778"/>
          <a:ext cx="4710905" cy="5690750"/>
        </p:xfrm>
        <a:graphic>
          <a:graphicData uri="http://schemas.openxmlformats.org/drawingml/2006/table">
            <a:tbl>
              <a:tblPr/>
              <a:tblGrid>
                <a:gridCol w="4166024">
                  <a:extLst>
                    <a:ext uri="{9D8B030D-6E8A-4147-A177-3AD203B41FA5}">
                      <a16:colId xmlns:a16="http://schemas.microsoft.com/office/drawing/2014/main" val="3991642079"/>
                    </a:ext>
                  </a:extLst>
                </a:gridCol>
                <a:gridCol w="544881">
                  <a:extLst>
                    <a:ext uri="{9D8B030D-6E8A-4147-A177-3AD203B41FA5}">
                      <a16:colId xmlns:a16="http://schemas.microsoft.com/office/drawing/2014/main" val="3309598981"/>
                    </a:ext>
                  </a:extLst>
                </a:gridCol>
              </a:tblGrid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Service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4764584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Citizens Advice Bureau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102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595490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N&amp;B PCN Care Coordinators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84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3855089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Talking Therapies Coventry and Warwickshire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54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8811816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Volunteer Friends 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4771861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PCN Mental Health Practitioners 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45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5488371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Pure Physiotherapy - Pain Management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9111376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Warwickshire County Council - Adult Social Care 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3992688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Recovery and Wellbeing Academy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267587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P3 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34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119156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Age UK Coventry and Warwickshire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7304694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HEART - N&amp;B Borough Council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35372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Carers Trust Warwickshire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796776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N&amp;B PCN Walk and Talk 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945262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N&amp;B PCN Health &amp; Wellbeing Coaches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26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5114548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Nuneaton &amp; Bedworth Borough Council 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7586084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Active Sky Blues 12 Week Programme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8749577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ISPA - Adult out of Hospital Services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5538817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KeyRing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5577429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Everyone Active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6886031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Mind - Coventry and Warwickshire 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9190304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N&amp;B PCN Seated Exercise Class 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325115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Family Information Service (FIS)  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875423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Community Autism Support Service (CASS)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6337774"/>
                  </a:ext>
                </a:extLst>
              </a:tr>
              <a:tr h="2276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N&amp;B PCN Dieticians 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</a:t>
                      </a:r>
                    </a:p>
                  </a:txBody>
                  <a:tcPr marL="4704" marR="4704" marT="47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3765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FCCC73D-4B32-69A4-6B2B-E2EAEA9DC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6449" y="2326742"/>
            <a:ext cx="5288801" cy="329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751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6B31C409A19A46BCECB8D58D4EF8A6" ma:contentTypeVersion="17" ma:contentTypeDescription="Create a new document." ma:contentTypeScope="" ma:versionID="0f9a91ba137287d8aa2180682ea4b5c5">
  <xsd:schema xmlns:xsd="http://www.w3.org/2001/XMLSchema" xmlns:xs="http://www.w3.org/2001/XMLSchema" xmlns:p="http://schemas.microsoft.com/office/2006/metadata/properties" xmlns:ns1="http://schemas.microsoft.com/sharepoint/v3" xmlns:ns2="e784ad13-a5a3-443d-b3c7-c2b75090a387" xmlns:ns3="7a11b3b4-1265-4afc-937b-33fbbf1cc3ca" targetNamespace="http://schemas.microsoft.com/office/2006/metadata/properties" ma:root="true" ma:fieldsID="9e759c05eecc3ef4381350f645910175" ns1:_="" ns2:_="" ns3:_="">
    <xsd:import namespace="http://schemas.microsoft.com/sharepoint/v3"/>
    <xsd:import namespace="e784ad13-a5a3-443d-b3c7-c2b75090a387"/>
    <xsd:import namespace="7a11b3b4-1265-4afc-937b-33fbbf1cc3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84ad13-a5a3-443d-b3c7-c2b75090a3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1b3b4-1265-4afc-937b-33fbbf1cc3c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195c8f2-e599-44ce-9637-a87f4227eaf6}" ma:internalName="TaxCatchAll" ma:showField="CatchAllData" ma:web="7a11b3b4-1265-4afc-937b-33fbbf1cc3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e784ad13-a5a3-443d-b3c7-c2b75090a387">
      <Terms xmlns="http://schemas.microsoft.com/office/infopath/2007/PartnerControls"/>
    </lcf76f155ced4ddcb4097134ff3c332f>
    <_ip_UnifiedCompliancePolicyProperties xmlns="http://schemas.microsoft.com/sharepoint/v3" xsi:nil="true"/>
    <TaxCatchAll xmlns="7a11b3b4-1265-4afc-937b-33fbbf1cc3ca" xsi:nil="true"/>
  </documentManagement>
</p:properties>
</file>

<file path=customXml/itemProps1.xml><?xml version="1.0" encoding="utf-8"?>
<ds:datastoreItem xmlns:ds="http://schemas.openxmlformats.org/officeDocument/2006/customXml" ds:itemID="{DD49BDC4-2373-47C2-8752-644A0F2675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784ad13-a5a3-443d-b3c7-c2b75090a387"/>
    <ds:schemaRef ds:uri="7a11b3b4-1265-4afc-937b-33fbbf1cc3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CB27FD-298A-42D0-8B12-1ADA6F379E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64DFE1-C2DF-4419-8A42-2E9B3B384FA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e784ad13-a5a3-443d-b3c7-c2b75090a387"/>
    <ds:schemaRef ds:uri="7a11b3b4-1265-4afc-937b-33fbbf1cc3ca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7158</TotalTime>
  <Words>1404</Words>
  <Application>Microsoft Office PowerPoint</Application>
  <PresentationFormat>Widescreen</PresentationFormat>
  <Paragraphs>325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Aptos Narrow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PAWLEY, Sophie (RED ROOFS SURGERY)</dc:creator>
  <cp:lastModifiedBy>ASHBY, Karen (RED ROOFS SURGERY)</cp:lastModifiedBy>
  <cp:revision>14</cp:revision>
  <dcterms:created xsi:type="dcterms:W3CDTF">2024-10-03T15:36:39Z</dcterms:created>
  <dcterms:modified xsi:type="dcterms:W3CDTF">2026-07-15T13:56:28Z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0x0101009E6B31C409A19A46BCECB8D58D4EF8A6</vt:lpwstr>
  </property>
  <property fmtid="{D5CDD505-2E9C-101B-9397-08002B2CF9AE}" pid="3" name="MediaServiceImageTags">
    <vt:lpwstr/>
  </property>
</Properties>
</file>